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14"/>
  </p:notesMasterIdLst>
  <p:sldIdLst>
    <p:sldId id="256" r:id="rId2"/>
    <p:sldId id="257" r:id="rId3"/>
    <p:sldId id="258" r:id="rId4"/>
    <p:sldId id="259" r:id="rId5"/>
    <p:sldId id="260" r:id="rId6"/>
    <p:sldId id="261" r:id="rId7"/>
    <p:sldId id="264" r:id="rId8"/>
    <p:sldId id="265" r:id="rId9"/>
    <p:sldId id="262" r:id="rId10"/>
    <p:sldId id="267" r:id="rId11"/>
    <p:sldId id="266" r:id="rId12"/>
    <p:sldId id="263"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FC7137-7777-467C-9283-7BDF57DA25FD}" type="datetimeFigureOut">
              <a:rPr lang="es-MX" smtClean="0"/>
              <a:t>20/10/2015</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F2144-AF99-4B4C-B039-581675DEEC21}" type="slidenum">
              <a:rPr lang="es-MX" smtClean="0"/>
              <a:t>‹Nº›</a:t>
            </a:fld>
            <a:endParaRPr lang="es-MX"/>
          </a:p>
        </p:txBody>
      </p:sp>
    </p:spTree>
    <p:extLst>
      <p:ext uri="{BB962C8B-B14F-4D97-AF65-F5344CB8AC3E}">
        <p14:creationId xmlns:p14="http://schemas.microsoft.com/office/powerpoint/2010/main" val="2677750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0CFA399-0A6E-47E5-B91E-E77DCE5D91A5}" type="datetime1">
              <a:rPr lang="es-MX" smtClean="0"/>
              <a:t>20/10/2015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412578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2937370-9FF0-433B-B44A-E3ABF1CBB0AE}" type="datetime1">
              <a:rPr lang="es-MX" smtClean="0"/>
              <a:t>20/10/2015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90731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1AA2657-67C2-44AC-BFA4-FDB1F876EFD2}" type="datetime1">
              <a:rPr lang="es-MX" smtClean="0"/>
              <a:t>20/10/2015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340752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9B7D5E69-B4E7-4465-A495-AE56AE40EE27}" type="datetime1">
              <a:rPr lang="es-MX" smtClean="0"/>
              <a:t>20/10/2015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895080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E443857-6939-4A4E-AB4F-F5D6ECCB4C1F}" type="datetime1">
              <a:rPr lang="es-MX" smtClean="0"/>
              <a:t>20/10/2015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303014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BE2EE8F-F359-499D-A6A8-4FFB080524E8}" type="datetime1">
              <a:rPr lang="es-MX" smtClean="0"/>
              <a:t>20/10/2015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2298398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978847E2-7941-4418-BAB4-9CE1DECA974A}" type="datetime1">
              <a:rPr lang="es-MX" smtClean="0"/>
              <a:t>20/10/2015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1238354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207ADD5-6373-43E9-8C0D-B5FEBC9E5D59}" type="datetime1">
              <a:rPr lang="es-MX" smtClean="0"/>
              <a:t>20/10/2015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149016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677E46-69A7-4CA0-8FF7-34FA51D21D73}" type="datetime1">
              <a:rPr lang="es-MX" smtClean="0"/>
              <a:t>20/10/2015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2221707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7B8C4D8-FFB0-44A9-92DD-4FBAD4608893}" type="datetime1">
              <a:rPr lang="es-MX" smtClean="0"/>
              <a:t>20/10/2015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191717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C4235E2-CA63-4E8A-AD87-B7F8C5F3F701}" type="datetime1">
              <a:rPr lang="es-MX" smtClean="0"/>
              <a:t>20/10/2015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9895514-AC4A-4B07-9DEB-8347CE7BDC46}" type="slidenum">
              <a:rPr lang="es-MX" smtClean="0"/>
              <a:t>‹Nº›</a:t>
            </a:fld>
            <a:endParaRPr lang="es-MX"/>
          </a:p>
        </p:txBody>
      </p:sp>
    </p:spTree>
    <p:extLst>
      <p:ext uri="{BB962C8B-B14F-4D97-AF65-F5344CB8AC3E}">
        <p14:creationId xmlns:p14="http://schemas.microsoft.com/office/powerpoint/2010/main" val="248421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143494-566D-4238-8D90-33B76AF22A68}" type="datetime1">
              <a:rPr lang="es-MX" smtClean="0"/>
              <a:t>20/10/2015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95514-AC4A-4B07-9DEB-8347CE7BDC46}" type="slidenum">
              <a:rPr lang="es-MX" smtClean="0"/>
              <a:t>‹Nº›</a:t>
            </a:fld>
            <a:endParaRPr lang="es-MX"/>
          </a:p>
        </p:txBody>
      </p:sp>
    </p:spTree>
    <p:extLst>
      <p:ext uri="{BB962C8B-B14F-4D97-AF65-F5344CB8AC3E}">
        <p14:creationId xmlns:p14="http://schemas.microsoft.com/office/powerpoint/2010/main" val="269762642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259632" y="1340768"/>
            <a:ext cx="6480720" cy="2016224"/>
          </a:xfrm>
        </p:spPr>
        <p:txBody>
          <a:bodyPr>
            <a:noAutofit/>
          </a:bodyPr>
          <a:lstStyle/>
          <a:p>
            <a:r>
              <a:rPr lang="es-MX" sz="4000" dirty="0" smtClean="0">
                <a:latin typeface="Soberana Sans" pitchFamily="50" charset="0"/>
              </a:rPr>
              <a:t>PROCURADURÍA FEDERAL DE LA DEFENSA DEL TRABAJO</a:t>
            </a:r>
            <a:endParaRPr lang="es-MX" sz="4000" dirty="0">
              <a:latin typeface="Soberana Sans" pitchFamily="50" charset="0"/>
            </a:endParaRPr>
          </a:p>
        </p:txBody>
      </p:sp>
      <p:sp>
        <p:nvSpPr>
          <p:cNvPr id="3" name="2 Subtítulo"/>
          <p:cNvSpPr>
            <a:spLocks noGrp="1"/>
          </p:cNvSpPr>
          <p:nvPr>
            <p:ph type="subTitle" idx="1"/>
          </p:nvPr>
        </p:nvSpPr>
        <p:spPr>
          <a:xfrm>
            <a:off x="1331640" y="3645024"/>
            <a:ext cx="6400800" cy="1126976"/>
          </a:xfrm>
        </p:spPr>
        <p:txBody>
          <a:bodyPr>
            <a:normAutofit/>
          </a:bodyPr>
          <a:lstStyle/>
          <a:p>
            <a:r>
              <a:rPr lang="es-MX" sz="2800" dirty="0" smtClean="0">
                <a:latin typeface="Soberana Sans" pitchFamily="50" charset="0"/>
              </a:rPr>
              <a:t>BAJAS DOCUMENTALES</a:t>
            </a:r>
            <a:endParaRPr lang="es-MX" sz="2800" dirty="0">
              <a:latin typeface="Soberana Sans" pitchFamily="50" charset="0"/>
            </a:endParaRPr>
          </a:p>
        </p:txBody>
      </p:sp>
      <p:sp>
        <p:nvSpPr>
          <p:cNvPr id="4" name="2 Subtítulo"/>
          <p:cNvSpPr txBox="1">
            <a:spLocks/>
          </p:cNvSpPr>
          <p:nvPr/>
        </p:nvSpPr>
        <p:spPr>
          <a:xfrm>
            <a:off x="1524000" y="5165576"/>
            <a:ext cx="6400800" cy="11269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s-MX" sz="2400" dirty="0" smtClean="0">
                <a:latin typeface="Soberana Sans" pitchFamily="50" charset="0"/>
              </a:rPr>
              <a:t>COORDINACIÓN DE ARCHIVOS</a:t>
            </a:r>
          </a:p>
          <a:p>
            <a:pPr algn="r"/>
            <a:r>
              <a:rPr lang="es-MX" sz="2400" dirty="0" smtClean="0">
                <a:latin typeface="Soberana Sans" pitchFamily="50" charset="0"/>
              </a:rPr>
              <a:t>2015</a:t>
            </a:r>
            <a:endParaRPr lang="es-MX" sz="2400" dirty="0">
              <a:latin typeface="Soberana Sans" pitchFamily="50"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8638"/>
            <a:ext cx="2505075"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240" y="310083"/>
            <a:ext cx="168275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6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8" name="7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24176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Inventario documental: por expedientes</a:t>
            </a:r>
            <a:endParaRPr lang="es-MX" dirty="0"/>
          </a:p>
        </p:txBody>
      </p:sp>
      <p:sp>
        <p:nvSpPr>
          <p:cNvPr id="4" name="3 Marcador de número de diapositiva"/>
          <p:cNvSpPr>
            <a:spLocks noGrp="1"/>
          </p:cNvSpPr>
          <p:nvPr>
            <p:ph type="sldNum" sz="quarter" idx="12"/>
          </p:nvPr>
        </p:nvSpPr>
        <p:spPr/>
        <p:txBody>
          <a:bodyPr/>
          <a:lstStyle/>
          <a:p>
            <a:fld id="{B9895514-AC4A-4B07-9DEB-8347CE7BDC46}" type="slidenum">
              <a:rPr lang="es-MX" smtClean="0"/>
              <a:t>10</a:t>
            </a:fld>
            <a:endParaRPr lang="es-MX"/>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412776"/>
            <a:ext cx="7704856" cy="5000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5080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Inventario genérico: por cajas</a:t>
            </a:r>
            <a:endParaRPr lang="es-MX" dirty="0"/>
          </a:p>
        </p:txBody>
      </p:sp>
      <p:sp>
        <p:nvSpPr>
          <p:cNvPr id="4" name="3 Marcador de número de diapositiva"/>
          <p:cNvSpPr>
            <a:spLocks noGrp="1"/>
          </p:cNvSpPr>
          <p:nvPr>
            <p:ph type="sldNum" sz="quarter" idx="12"/>
          </p:nvPr>
        </p:nvSpPr>
        <p:spPr/>
        <p:txBody>
          <a:bodyPr/>
          <a:lstStyle/>
          <a:p>
            <a:fld id="{B9895514-AC4A-4B07-9DEB-8347CE7BDC46}" type="slidenum">
              <a:rPr lang="es-MX" smtClean="0"/>
              <a:t>11</a:t>
            </a:fld>
            <a:endParaRPr lang="es-MX"/>
          </a:p>
        </p:txBody>
      </p:sp>
      <p:pic>
        <p:nvPicPr>
          <p:cNvPr id="1028"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64677"/>
            <a:ext cx="8229600" cy="4397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8244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12</a:t>
            </a:fld>
            <a:endParaRPr lang="es-MX"/>
          </a:p>
        </p:txBody>
      </p:sp>
      <p:sp>
        <p:nvSpPr>
          <p:cNvPr id="3" name="2 Marcador de contenido"/>
          <p:cNvSpPr>
            <a:spLocks noGrp="1"/>
          </p:cNvSpPr>
          <p:nvPr>
            <p:ph idx="1"/>
          </p:nvPr>
        </p:nvSpPr>
        <p:spPr/>
        <p:txBody>
          <a:bodyPr>
            <a:normAutofit lnSpcReduction="10000"/>
          </a:bodyPr>
          <a:lstStyle/>
          <a:p>
            <a:pPr marL="0" indent="0" algn="just">
              <a:buNone/>
            </a:pPr>
            <a:r>
              <a:rPr lang="es-MX" dirty="0" smtClean="0"/>
              <a:t>NO.</a:t>
            </a:r>
          </a:p>
          <a:p>
            <a:pPr marL="0" indent="0" algn="just">
              <a:buNone/>
            </a:pPr>
            <a:r>
              <a:rPr lang="es-MX" dirty="0" smtClean="0"/>
              <a:t>De acuerdo con la disposición en la materia, el papel en desuso o archivos dados de baja dictaminados por el Archivo General de la Nación, deben ser donado a la CONALITEG, para la elaboración de libros de texto gratuitos.</a:t>
            </a:r>
          </a:p>
          <a:p>
            <a:pPr marL="0" indent="0" algn="just">
              <a:buNone/>
            </a:pPr>
            <a:r>
              <a:rPr lang="es-MX" dirty="0" smtClean="0"/>
              <a:t>La PROFEDET,  lo guarda en el archivo de concentración y cuando es mayor a 2,500 </a:t>
            </a:r>
            <a:r>
              <a:rPr lang="es-MX" dirty="0" err="1" smtClean="0"/>
              <a:t>kgs</a:t>
            </a:r>
            <a:r>
              <a:rPr lang="es-MX" dirty="0" smtClean="0"/>
              <a:t>., se solicita la recolección a la Comisión.</a:t>
            </a:r>
            <a:endParaRPr lang="es-MX" dirty="0"/>
          </a:p>
        </p:txBody>
      </p:sp>
      <p:sp>
        <p:nvSpPr>
          <p:cNvPr id="8" name="1 Título"/>
          <p:cNvSpPr>
            <a:spLocks noGrp="1"/>
          </p:cNvSpPr>
          <p:nvPr>
            <p:ph type="title"/>
          </p:nvPr>
        </p:nvSpPr>
        <p:spPr>
          <a:xfrm>
            <a:off x="457200" y="260648"/>
            <a:ext cx="8229600" cy="936104"/>
          </a:xfrm>
        </p:spPr>
        <p:txBody>
          <a:bodyPr>
            <a:normAutofit/>
          </a:bodyPr>
          <a:lstStyle/>
          <a:p>
            <a:r>
              <a:rPr lang="es-MX" sz="2700" dirty="0" smtClean="0">
                <a:latin typeface="Soberana Sans" pitchFamily="50" charset="0"/>
              </a:rPr>
              <a:t>¿EL PAPEL DE LOS EXPEDIENTES SE PUEDE MANDAR AL CAMIÓN RECOLECTOR DE BASURA?</a:t>
            </a:r>
            <a:endParaRPr lang="es-MX" sz="3600" dirty="0">
              <a:latin typeface="Soberana Sans" pitchFamily="50" charset="0"/>
            </a:endParaRPr>
          </a:p>
        </p:txBody>
      </p:sp>
    </p:spTree>
    <p:extLst>
      <p:ext uri="{BB962C8B-B14F-4D97-AF65-F5344CB8AC3E}">
        <p14:creationId xmlns:p14="http://schemas.microsoft.com/office/powerpoint/2010/main" val="2373017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936104"/>
          </a:xfrm>
        </p:spPr>
        <p:txBody>
          <a:bodyPr/>
          <a:lstStyle/>
          <a:p>
            <a:r>
              <a:rPr lang="es-MX" sz="3600" dirty="0" smtClean="0">
                <a:latin typeface="Soberana Sans" pitchFamily="50" charset="0"/>
              </a:rPr>
              <a:t>¿QUÉ ES LA BAJA DOCUMENTAL?</a:t>
            </a:r>
            <a:endParaRPr lang="es-MX" sz="3600" dirty="0">
              <a:latin typeface="Soberana Sans" pitchFamily="50" charset="0"/>
            </a:endParaRPr>
          </a:p>
        </p:txBody>
      </p:sp>
      <p:sp>
        <p:nvSpPr>
          <p:cNvPr id="3" name="2 Marcador de contenido"/>
          <p:cNvSpPr>
            <a:spLocks noGrp="1"/>
          </p:cNvSpPr>
          <p:nvPr>
            <p:ph idx="1"/>
          </p:nvPr>
        </p:nvSpPr>
        <p:spPr>
          <a:xfrm>
            <a:off x="457200" y="1268760"/>
            <a:ext cx="8229600" cy="4857403"/>
          </a:xfrm>
        </p:spPr>
        <p:txBody>
          <a:bodyPr/>
          <a:lstStyle/>
          <a:p>
            <a:pPr marL="0" indent="0" algn="just">
              <a:buNone/>
            </a:pPr>
            <a:r>
              <a:rPr lang="es-MX" dirty="0" smtClean="0">
                <a:solidFill>
                  <a:schemeClr val="tx1"/>
                </a:solidFill>
                <a:latin typeface="Soberana Sans" pitchFamily="50" charset="0"/>
              </a:rPr>
              <a:t>De acuerdo con la Ley Federal de Archivos, Baja Documental, es la:</a:t>
            </a:r>
          </a:p>
          <a:p>
            <a:pPr marL="0" indent="0" algn="just">
              <a:buNone/>
            </a:pPr>
            <a:endParaRPr lang="es-MX" dirty="0" smtClean="0">
              <a:solidFill>
                <a:schemeClr val="tx1"/>
              </a:solidFill>
              <a:latin typeface="Soberana Sans" pitchFamily="50" charset="0"/>
            </a:endParaRPr>
          </a:p>
          <a:p>
            <a:pPr marL="0" indent="0" algn="just">
              <a:buNone/>
            </a:pPr>
            <a:r>
              <a:rPr lang="es-MX" dirty="0" smtClean="0">
                <a:solidFill>
                  <a:schemeClr val="tx1"/>
                </a:solidFill>
                <a:latin typeface="Soberana Sans" pitchFamily="50" charset="0"/>
              </a:rPr>
              <a:t>“Eliminación de aquella documentación que haya prescrito en sus valores administrativos, legales, fiscales o contables, y que no contenga valores históricos.”</a:t>
            </a:r>
          </a:p>
          <a:p>
            <a:pPr marL="0" indent="0" algn="just">
              <a:buNone/>
            </a:pPr>
            <a:endParaRPr lang="es-MX" dirty="0">
              <a:latin typeface="Soberana Sans" pitchFamily="50" charset="0"/>
            </a:endParaRPr>
          </a:p>
          <a:p>
            <a:pPr marL="0" indent="0" algn="just">
              <a:buNone/>
            </a:pPr>
            <a:endParaRPr lang="es-MX" dirty="0">
              <a:latin typeface="Soberana Sans" pitchFamily="50" charset="0"/>
            </a:endParaRPr>
          </a:p>
        </p:txBody>
      </p:sp>
      <p:cxnSp>
        <p:nvCxnSpPr>
          <p:cNvPr id="6" name="5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7" name="6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4" name="3 Marcador de número de diapositiva"/>
          <p:cNvSpPr>
            <a:spLocks noGrp="1"/>
          </p:cNvSpPr>
          <p:nvPr>
            <p:ph type="sldNum" sz="quarter" idx="12"/>
          </p:nvPr>
        </p:nvSpPr>
        <p:spPr/>
        <p:txBody>
          <a:bodyPr/>
          <a:lstStyle/>
          <a:p>
            <a:fld id="{B9895514-AC4A-4B07-9DEB-8347CE7BDC46}" type="slidenum">
              <a:rPr lang="es-MX" smtClean="0"/>
              <a:t>2</a:t>
            </a:fld>
            <a:endParaRPr lang="es-MX"/>
          </a:p>
        </p:txBody>
      </p:sp>
    </p:spTree>
    <p:extLst>
      <p:ext uri="{BB962C8B-B14F-4D97-AF65-F5344CB8AC3E}">
        <p14:creationId xmlns:p14="http://schemas.microsoft.com/office/powerpoint/2010/main" val="376217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3</a:t>
            </a:fld>
            <a:endParaRPr lang="es-MX"/>
          </a:p>
        </p:txBody>
      </p:sp>
      <p:sp>
        <p:nvSpPr>
          <p:cNvPr id="3" name="2 Marcador de contenido"/>
          <p:cNvSpPr>
            <a:spLocks noGrp="1"/>
          </p:cNvSpPr>
          <p:nvPr>
            <p:ph idx="1"/>
          </p:nvPr>
        </p:nvSpPr>
        <p:spPr/>
        <p:txBody>
          <a:bodyPr/>
          <a:lstStyle/>
          <a:p>
            <a:pPr marL="0" indent="0" algn="just">
              <a:buNone/>
            </a:pPr>
            <a:r>
              <a:rPr lang="es-MX" dirty="0" smtClean="0"/>
              <a:t>Se da de baja, toda aquella documentación que ha prescrito sus valores y ya no es de utilidad para el área generadora.</a:t>
            </a:r>
          </a:p>
          <a:p>
            <a:pPr marL="0" indent="0" algn="just">
              <a:buNone/>
            </a:pPr>
            <a:endParaRPr lang="es-MX" dirty="0"/>
          </a:p>
          <a:p>
            <a:pPr marL="0" indent="0" algn="just">
              <a:buNone/>
            </a:pPr>
            <a:r>
              <a:rPr lang="es-MX" dirty="0" smtClean="0"/>
              <a:t>La documentación dada de baja debe estar organizada y ordenada por series documentales, así como cronológicamente. Esto quiere decir que no debe estar revuelta.</a:t>
            </a:r>
            <a:endParaRPr lang="es-MX" dirty="0"/>
          </a:p>
        </p:txBody>
      </p:sp>
      <p:sp>
        <p:nvSpPr>
          <p:cNvPr id="8" name="1 Título"/>
          <p:cNvSpPr>
            <a:spLocks noGrp="1"/>
          </p:cNvSpPr>
          <p:nvPr>
            <p:ph type="title"/>
          </p:nvPr>
        </p:nvSpPr>
        <p:spPr>
          <a:xfrm>
            <a:off x="457200" y="260648"/>
            <a:ext cx="8229600" cy="936104"/>
          </a:xfrm>
        </p:spPr>
        <p:txBody>
          <a:bodyPr>
            <a:normAutofit/>
          </a:bodyPr>
          <a:lstStyle/>
          <a:p>
            <a:r>
              <a:rPr lang="es-MX" sz="3600" dirty="0" smtClean="0">
                <a:latin typeface="Soberana Sans" pitchFamily="50" charset="0"/>
              </a:rPr>
              <a:t>¿QUÉ SE DEBE DAR DE BAJA?</a:t>
            </a:r>
            <a:endParaRPr lang="es-MX" sz="3600" dirty="0">
              <a:latin typeface="Soberana Sans" pitchFamily="50" charset="0"/>
            </a:endParaRPr>
          </a:p>
        </p:txBody>
      </p:sp>
    </p:spTree>
    <p:extLst>
      <p:ext uri="{BB962C8B-B14F-4D97-AF65-F5344CB8AC3E}">
        <p14:creationId xmlns:p14="http://schemas.microsoft.com/office/powerpoint/2010/main" val="273522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4</a:t>
            </a:fld>
            <a:endParaRPr lang="es-MX"/>
          </a:p>
        </p:txBody>
      </p:sp>
      <p:sp>
        <p:nvSpPr>
          <p:cNvPr id="3" name="2 Marcador de contenido"/>
          <p:cNvSpPr>
            <a:spLocks noGrp="1"/>
          </p:cNvSpPr>
          <p:nvPr>
            <p:ph idx="1"/>
          </p:nvPr>
        </p:nvSpPr>
        <p:spPr/>
        <p:txBody>
          <a:bodyPr>
            <a:normAutofit fontScale="92500" lnSpcReduction="10000"/>
          </a:bodyPr>
          <a:lstStyle/>
          <a:p>
            <a:pPr marL="0" indent="0" algn="just">
              <a:buNone/>
            </a:pPr>
            <a:r>
              <a:rPr lang="es-MX" dirty="0" smtClean="0"/>
              <a:t>De primer instancia el Archivo de Concentración debe solicitar al área generadora su visto bueno y autorización para hacerlo, sin embargo como no existe personal asignado en tal archivo, esto se hace desde la Subdirección de Seguimiento y Archivo.</a:t>
            </a:r>
          </a:p>
          <a:p>
            <a:pPr marL="0" indent="0" algn="just">
              <a:buNone/>
            </a:pPr>
            <a:r>
              <a:rPr lang="es-MX" dirty="0" smtClean="0"/>
              <a:t>Es importante mencionar que derivado de que el Archivo de concentración es limitado, las áreas administrativas o las Procuradurías Foráneas, participan de forma muy activa para llevar a cabo este proceso.</a:t>
            </a:r>
            <a:endParaRPr lang="es-MX" dirty="0"/>
          </a:p>
        </p:txBody>
      </p:sp>
      <p:sp>
        <p:nvSpPr>
          <p:cNvPr id="8" name="1 Título"/>
          <p:cNvSpPr>
            <a:spLocks noGrp="1"/>
          </p:cNvSpPr>
          <p:nvPr>
            <p:ph type="title"/>
          </p:nvPr>
        </p:nvSpPr>
        <p:spPr>
          <a:xfrm>
            <a:off x="457200" y="260648"/>
            <a:ext cx="8229600" cy="936104"/>
          </a:xfrm>
        </p:spPr>
        <p:txBody>
          <a:bodyPr>
            <a:normAutofit/>
          </a:bodyPr>
          <a:lstStyle/>
          <a:p>
            <a:r>
              <a:rPr lang="es-MX" sz="3600" dirty="0" smtClean="0">
                <a:latin typeface="Soberana Sans" pitchFamily="50" charset="0"/>
              </a:rPr>
              <a:t>¿QUIÉN DEBE HACER LA BAJA?</a:t>
            </a:r>
            <a:endParaRPr lang="es-MX" sz="3600" dirty="0">
              <a:latin typeface="Soberana Sans" pitchFamily="50" charset="0"/>
            </a:endParaRPr>
          </a:p>
        </p:txBody>
      </p:sp>
    </p:spTree>
    <p:extLst>
      <p:ext uri="{BB962C8B-B14F-4D97-AF65-F5344CB8AC3E}">
        <p14:creationId xmlns:p14="http://schemas.microsoft.com/office/powerpoint/2010/main" val="1329763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5</a:t>
            </a:fld>
            <a:endParaRPr lang="es-MX"/>
          </a:p>
        </p:txBody>
      </p:sp>
      <p:sp>
        <p:nvSpPr>
          <p:cNvPr id="3" name="2 Marcador de contenido"/>
          <p:cNvSpPr>
            <a:spLocks noGrp="1"/>
          </p:cNvSpPr>
          <p:nvPr>
            <p:ph idx="1"/>
          </p:nvPr>
        </p:nvSpPr>
        <p:spPr/>
        <p:txBody>
          <a:bodyPr/>
          <a:lstStyle/>
          <a:p>
            <a:pPr marL="0" indent="0" algn="just">
              <a:buNone/>
            </a:pPr>
            <a:r>
              <a:rPr lang="es-MX" dirty="0" smtClean="0"/>
              <a:t>Existen diversas disposiciones, pero dos básicas que dan lineamientos para efectuarlas son:</a:t>
            </a:r>
          </a:p>
          <a:p>
            <a:pPr marL="514350" indent="-514350" algn="just">
              <a:buAutoNum type="arabicPeriod"/>
            </a:pPr>
            <a:r>
              <a:rPr lang="es-MX" b="1" dirty="0" smtClean="0"/>
              <a:t>Instructivo </a:t>
            </a:r>
            <a:r>
              <a:rPr lang="es-MX" b="1" dirty="0"/>
              <a:t>para el trámite de </a:t>
            </a:r>
            <a:r>
              <a:rPr lang="es-MX" b="1" dirty="0" smtClean="0"/>
              <a:t>baja documental </a:t>
            </a:r>
            <a:r>
              <a:rPr lang="es-MX" b="1" dirty="0"/>
              <a:t>de archivos </a:t>
            </a:r>
            <a:r>
              <a:rPr lang="es-MX" b="1" dirty="0" smtClean="0"/>
              <a:t>del Gobierno Federal</a:t>
            </a:r>
          </a:p>
          <a:p>
            <a:pPr marL="514350" indent="-514350" algn="just">
              <a:buAutoNum type="arabicPeriod"/>
            </a:pPr>
            <a:r>
              <a:rPr lang="es-MX" b="1" dirty="0" smtClean="0"/>
              <a:t>Manual administrativo de aplicación general en las materias de Transparencia y Archivos (Manual Baja Documental)</a:t>
            </a:r>
            <a:endParaRPr lang="es-MX" dirty="0"/>
          </a:p>
        </p:txBody>
      </p:sp>
      <p:sp>
        <p:nvSpPr>
          <p:cNvPr id="8" name="1 Título"/>
          <p:cNvSpPr>
            <a:spLocks noGrp="1"/>
          </p:cNvSpPr>
          <p:nvPr>
            <p:ph type="title"/>
          </p:nvPr>
        </p:nvSpPr>
        <p:spPr>
          <a:xfrm>
            <a:off x="457200" y="260648"/>
            <a:ext cx="8229600" cy="936104"/>
          </a:xfrm>
        </p:spPr>
        <p:txBody>
          <a:bodyPr>
            <a:normAutofit fontScale="90000"/>
          </a:bodyPr>
          <a:lstStyle/>
          <a:p>
            <a:r>
              <a:rPr lang="es-MX" sz="3600" dirty="0" smtClean="0">
                <a:latin typeface="Soberana Sans" pitchFamily="50" charset="0"/>
              </a:rPr>
              <a:t>¿QUÉ REGULA LA BAJA DOCUMENTAL?</a:t>
            </a:r>
            <a:endParaRPr lang="es-MX" sz="3600" dirty="0">
              <a:latin typeface="Soberana Sans" pitchFamily="50" charset="0"/>
            </a:endParaRPr>
          </a:p>
        </p:txBody>
      </p:sp>
    </p:spTree>
    <p:extLst>
      <p:ext uri="{BB962C8B-B14F-4D97-AF65-F5344CB8AC3E}">
        <p14:creationId xmlns:p14="http://schemas.microsoft.com/office/powerpoint/2010/main" val="2996756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6</a:t>
            </a:fld>
            <a:endParaRPr lang="es-MX"/>
          </a:p>
        </p:txBody>
      </p:sp>
      <p:sp>
        <p:nvSpPr>
          <p:cNvPr id="3" name="2 Marcador de contenido"/>
          <p:cNvSpPr>
            <a:spLocks noGrp="1"/>
          </p:cNvSpPr>
          <p:nvPr>
            <p:ph idx="1"/>
          </p:nvPr>
        </p:nvSpPr>
        <p:spPr/>
        <p:txBody>
          <a:bodyPr>
            <a:normAutofit fontScale="92500" lnSpcReduction="10000"/>
          </a:bodyPr>
          <a:lstStyle/>
          <a:p>
            <a:pPr marL="0" indent="0" algn="just">
              <a:buNone/>
            </a:pPr>
            <a:r>
              <a:rPr lang="es-MX" dirty="0" smtClean="0"/>
              <a:t>En primer lugar tener conocimiento de que se va a dar de baja.</a:t>
            </a:r>
          </a:p>
          <a:p>
            <a:pPr marL="0" indent="0" algn="just">
              <a:buNone/>
            </a:pPr>
            <a:r>
              <a:rPr lang="es-MX" dirty="0" smtClean="0"/>
              <a:t>Que los expedientes no tengan uso administrativo y que no contengan valores.</a:t>
            </a:r>
          </a:p>
          <a:p>
            <a:pPr marL="0" indent="0" algn="just">
              <a:buNone/>
            </a:pPr>
            <a:r>
              <a:rPr lang="es-MX" dirty="0" smtClean="0"/>
              <a:t>Así también como parte fundamental, tener el inventario adecuado que permita conocer e identificar lo que se pretende dar de baja.</a:t>
            </a:r>
          </a:p>
          <a:p>
            <a:pPr marL="0" indent="0" algn="just">
              <a:buNone/>
            </a:pPr>
            <a:r>
              <a:rPr lang="es-MX" dirty="0" smtClean="0"/>
              <a:t>Es importante mencionar que siempre se deben tener inventarios</a:t>
            </a:r>
            <a:r>
              <a:rPr lang="es-MX" smtClean="0"/>
              <a:t>, ellos </a:t>
            </a:r>
            <a:r>
              <a:rPr lang="es-MX" dirty="0" smtClean="0"/>
              <a:t>nos permite tener un mejor control de lo que tenemos.</a:t>
            </a:r>
            <a:endParaRPr lang="es-MX" dirty="0"/>
          </a:p>
        </p:txBody>
      </p:sp>
      <p:sp>
        <p:nvSpPr>
          <p:cNvPr id="8" name="1 Título"/>
          <p:cNvSpPr>
            <a:spLocks noGrp="1"/>
          </p:cNvSpPr>
          <p:nvPr>
            <p:ph type="title"/>
          </p:nvPr>
        </p:nvSpPr>
        <p:spPr>
          <a:xfrm>
            <a:off x="457200" y="260648"/>
            <a:ext cx="8229600" cy="936104"/>
          </a:xfrm>
        </p:spPr>
        <p:txBody>
          <a:bodyPr>
            <a:normAutofit fontScale="90000"/>
          </a:bodyPr>
          <a:lstStyle/>
          <a:p>
            <a:r>
              <a:rPr lang="es-MX" sz="3600" dirty="0" smtClean="0">
                <a:latin typeface="Soberana Sans" pitchFamily="50" charset="0"/>
              </a:rPr>
              <a:t>¿QUÉ SE NECESITA PARA REALIZAR LA BAJA DOCUMENTAL?</a:t>
            </a:r>
            <a:endParaRPr lang="es-MX" sz="3600" dirty="0">
              <a:latin typeface="Soberana Sans" pitchFamily="50" charset="0"/>
            </a:endParaRPr>
          </a:p>
        </p:txBody>
      </p:sp>
    </p:spTree>
    <p:extLst>
      <p:ext uri="{BB962C8B-B14F-4D97-AF65-F5344CB8AC3E}">
        <p14:creationId xmlns:p14="http://schemas.microsoft.com/office/powerpoint/2010/main" val="237301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7</a:t>
            </a:fld>
            <a:endParaRPr lang="es-MX"/>
          </a:p>
        </p:txBody>
      </p:sp>
      <p:sp>
        <p:nvSpPr>
          <p:cNvPr id="3" name="2 Marcador de contenido"/>
          <p:cNvSpPr>
            <a:spLocks noGrp="1"/>
          </p:cNvSpPr>
          <p:nvPr>
            <p:ph idx="1"/>
          </p:nvPr>
        </p:nvSpPr>
        <p:spPr/>
        <p:txBody>
          <a:bodyPr>
            <a:normAutofit/>
          </a:bodyPr>
          <a:lstStyle/>
          <a:p>
            <a:pPr algn="just"/>
            <a:r>
              <a:rPr lang="es-MX" dirty="0" smtClean="0"/>
              <a:t>Oficio </a:t>
            </a:r>
            <a:r>
              <a:rPr lang="es-MX" dirty="0"/>
              <a:t>de </a:t>
            </a:r>
            <a:r>
              <a:rPr lang="es-MX" dirty="0" smtClean="0"/>
              <a:t>solicitud. </a:t>
            </a:r>
          </a:p>
          <a:p>
            <a:pPr algn="just"/>
            <a:r>
              <a:rPr lang="es-MX" dirty="0" smtClean="0"/>
              <a:t>Inventario </a:t>
            </a:r>
            <a:r>
              <a:rPr lang="es-MX" dirty="0"/>
              <a:t>de baja o transferencia secundaria</a:t>
            </a:r>
            <a:r>
              <a:rPr lang="es-MX" dirty="0" smtClean="0"/>
              <a:t>. </a:t>
            </a:r>
            <a:endParaRPr lang="es-MX" dirty="0"/>
          </a:p>
          <a:p>
            <a:pPr algn="just"/>
            <a:r>
              <a:rPr lang="es-MX" dirty="0" smtClean="0">
                <a:solidFill>
                  <a:srgbClr val="0066FF"/>
                </a:solidFill>
              </a:rPr>
              <a:t>Inventario </a:t>
            </a:r>
            <a:r>
              <a:rPr lang="es-MX" dirty="0">
                <a:solidFill>
                  <a:srgbClr val="0066FF"/>
                </a:solidFill>
              </a:rPr>
              <a:t>de baja contable previamente autorizado por la Secretaría </a:t>
            </a:r>
            <a:r>
              <a:rPr lang="es-MX" dirty="0" smtClean="0">
                <a:solidFill>
                  <a:srgbClr val="0066FF"/>
                </a:solidFill>
              </a:rPr>
              <a:t>de Hacienda </a:t>
            </a:r>
            <a:r>
              <a:rPr lang="es-MX" dirty="0">
                <a:solidFill>
                  <a:srgbClr val="0066FF"/>
                </a:solidFill>
              </a:rPr>
              <a:t>y Crédito Público </a:t>
            </a:r>
            <a:r>
              <a:rPr lang="es-MX" dirty="0" smtClean="0"/>
              <a:t>(solo para expedientes contables).</a:t>
            </a:r>
            <a:endParaRPr lang="es-MX" dirty="0"/>
          </a:p>
          <a:p>
            <a:pPr algn="just"/>
            <a:r>
              <a:rPr lang="es-MX" dirty="0" smtClean="0"/>
              <a:t>Ficha </a:t>
            </a:r>
            <a:r>
              <a:rPr lang="es-MX" dirty="0"/>
              <a:t>técnica de </a:t>
            </a:r>
            <a:r>
              <a:rPr lang="es-MX" dirty="0" err="1"/>
              <a:t>prevaloración</a:t>
            </a:r>
            <a:r>
              <a:rPr lang="es-MX" dirty="0"/>
              <a:t>.</a:t>
            </a:r>
          </a:p>
          <a:p>
            <a:pPr algn="just"/>
            <a:r>
              <a:rPr lang="es-MX" dirty="0" smtClean="0"/>
              <a:t>Declaratoria </a:t>
            </a:r>
            <a:r>
              <a:rPr lang="es-MX" dirty="0"/>
              <a:t>de </a:t>
            </a:r>
            <a:r>
              <a:rPr lang="es-MX" dirty="0" err="1"/>
              <a:t>prevaloración</a:t>
            </a:r>
            <a:r>
              <a:rPr lang="es-MX" dirty="0"/>
              <a:t>.</a:t>
            </a:r>
          </a:p>
        </p:txBody>
      </p:sp>
      <p:sp>
        <p:nvSpPr>
          <p:cNvPr id="8" name="1 Título"/>
          <p:cNvSpPr>
            <a:spLocks noGrp="1"/>
          </p:cNvSpPr>
          <p:nvPr>
            <p:ph type="title"/>
          </p:nvPr>
        </p:nvSpPr>
        <p:spPr>
          <a:xfrm>
            <a:off x="457200" y="260648"/>
            <a:ext cx="8229600" cy="936104"/>
          </a:xfrm>
        </p:spPr>
        <p:txBody>
          <a:bodyPr>
            <a:normAutofit/>
          </a:bodyPr>
          <a:lstStyle/>
          <a:p>
            <a:r>
              <a:rPr lang="es-MX" sz="2700" dirty="0" smtClean="0">
                <a:latin typeface="Soberana Sans" pitchFamily="50" charset="0"/>
              </a:rPr>
              <a:t>¿QUÉ DOCUMENTOS NECESITO PARA REALIZAR UNA BAJA DOCUMENTAL?</a:t>
            </a:r>
            <a:endParaRPr lang="es-MX" sz="3600" dirty="0">
              <a:latin typeface="Soberana Sans" pitchFamily="50" charset="0"/>
            </a:endParaRPr>
          </a:p>
        </p:txBody>
      </p:sp>
    </p:spTree>
    <p:extLst>
      <p:ext uri="{BB962C8B-B14F-4D97-AF65-F5344CB8AC3E}">
        <p14:creationId xmlns:p14="http://schemas.microsoft.com/office/powerpoint/2010/main" val="2864417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8</a:t>
            </a:fld>
            <a:endParaRPr lang="es-MX"/>
          </a:p>
        </p:txBody>
      </p:sp>
      <p:sp>
        <p:nvSpPr>
          <p:cNvPr id="3" name="2 Marcador de contenido"/>
          <p:cNvSpPr>
            <a:spLocks noGrp="1"/>
          </p:cNvSpPr>
          <p:nvPr>
            <p:ph idx="1"/>
          </p:nvPr>
        </p:nvSpPr>
        <p:spPr/>
        <p:txBody>
          <a:bodyPr>
            <a:normAutofit/>
          </a:bodyPr>
          <a:lstStyle/>
          <a:p>
            <a:pPr marL="0" indent="0" algn="just">
              <a:buNone/>
            </a:pPr>
            <a:r>
              <a:rPr lang="es-MX" dirty="0" smtClean="0"/>
              <a:t>Derivado de que son documentos técnicos, es importante leer los instructivos, en todo caso de que no quede claro como hacerlo, el área Coordinadora de Archivo- Subdirección de Seguimiento y Archivo, es el enlace con el Archivo General de la Nación.</a:t>
            </a:r>
            <a:endParaRPr lang="es-MX" dirty="0"/>
          </a:p>
        </p:txBody>
      </p:sp>
      <p:sp>
        <p:nvSpPr>
          <p:cNvPr id="8" name="1 Título"/>
          <p:cNvSpPr>
            <a:spLocks noGrp="1"/>
          </p:cNvSpPr>
          <p:nvPr>
            <p:ph type="title"/>
          </p:nvPr>
        </p:nvSpPr>
        <p:spPr>
          <a:xfrm>
            <a:off x="457200" y="260648"/>
            <a:ext cx="8229600" cy="936104"/>
          </a:xfrm>
        </p:spPr>
        <p:txBody>
          <a:bodyPr>
            <a:normAutofit/>
          </a:bodyPr>
          <a:lstStyle/>
          <a:p>
            <a:pPr algn="r"/>
            <a:r>
              <a:rPr lang="es-MX" sz="3600" dirty="0" smtClean="0">
                <a:latin typeface="Soberana Sans" pitchFamily="50" charset="0"/>
              </a:rPr>
              <a:t>… continúa</a:t>
            </a:r>
            <a:endParaRPr lang="es-MX" sz="4800" dirty="0">
              <a:latin typeface="Soberana Sans" pitchFamily="50" charset="0"/>
            </a:endParaRPr>
          </a:p>
        </p:txBody>
      </p:sp>
    </p:spTree>
    <p:extLst>
      <p:ext uri="{BB962C8B-B14F-4D97-AF65-F5344CB8AC3E}">
        <p14:creationId xmlns:p14="http://schemas.microsoft.com/office/powerpoint/2010/main" val="2488802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bwMode="auto">
          <a:xfrm>
            <a:off x="0" y="6165304"/>
            <a:ext cx="4139952" cy="0"/>
          </a:xfrm>
          <a:prstGeom prst="line">
            <a:avLst/>
          </a:prstGeom>
          <a:solidFill>
            <a:schemeClr val="accent1"/>
          </a:solidFill>
          <a:ln w="76200" cap="flat" cmpd="sng" algn="ctr">
            <a:solidFill>
              <a:srgbClr val="006600"/>
            </a:solidFill>
            <a:prstDash val="solid"/>
            <a:round/>
            <a:headEnd type="none" w="med" len="med"/>
            <a:tailEnd type="none" w="med" len="med"/>
          </a:ln>
          <a:effectLst/>
        </p:spPr>
      </p:cxnSp>
      <p:cxnSp>
        <p:nvCxnSpPr>
          <p:cNvPr id="6" name="5 Conector recto"/>
          <p:cNvCxnSpPr/>
          <p:nvPr/>
        </p:nvCxnSpPr>
        <p:spPr bwMode="auto">
          <a:xfrm>
            <a:off x="5004048" y="6165304"/>
            <a:ext cx="4139952" cy="0"/>
          </a:xfrm>
          <a:prstGeom prst="line">
            <a:avLst/>
          </a:prstGeom>
          <a:solidFill>
            <a:schemeClr val="accent1"/>
          </a:solidFill>
          <a:ln w="76200" cap="flat" cmpd="sng" algn="ctr">
            <a:solidFill>
              <a:srgbClr val="C00000"/>
            </a:solidFill>
            <a:prstDash val="solid"/>
            <a:round/>
            <a:headEnd type="none" w="med" len="med"/>
            <a:tailEnd type="none" w="med" len="med"/>
          </a:ln>
          <a:effectLst/>
        </p:spPr>
      </p:cxnSp>
      <p:sp>
        <p:nvSpPr>
          <p:cNvPr id="2" name="1 Marcador de número de diapositiva"/>
          <p:cNvSpPr>
            <a:spLocks noGrp="1"/>
          </p:cNvSpPr>
          <p:nvPr>
            <p:ph type="sldNum" sz="quarter" idx="12"/>
          </p:nvPr>
        </p:nvSpPr>
        <p:spPr/>
        <p:txBody>
          <a:bodyPr/>
          <a:lstStyle/>
          <a:p>
            <a:fld id="{B9895514-AC4A-4B07-9DEB-8347CE7BDC46}" type="slidenum">
              <a:rPr lang="es-MX" smtClean="0"/>
              <a:t>9</a:t>
            </a:fld>
            <a:endParaRPr lang="es-MX"/>
          </a:p>
        </p:txBody>
      </p:sp>
      <p:sp>
        <p:nvSpPr>
          <p:cNvPr id="3" name="2 Marcador de contenido"/>
          <p:cNvSpPr>
            <a:spLocks noGrp="1"/>
          </p:cNvSpPr>
          <p:nvPr>
            <p:ph idx="1"/>
          </p:nvPr>
        </p:nvSpPr>
        <p:spPr/>
        <p:txBody>
          <a:bodyPr>
            <a:normAutofit fontScale="92500" lnSpcReduction="20000"/>
          </a:bodyPr>
          <a:lstStyle/>
          <a:p>
            <a:pPr marL="0" indent="0" algn="just">
              <a:buNone/>
            </a:pPr>
            <a:r>
              <a:rPr lang="es-MX" dirty="0" smtClean="0"/>
              <a:t>Existen dos tipos de inventarios:</a:t>
            </a:r>
          </a:p>
          <a:p>
            <a:pPr marL="514350" indent="-514350" algn="just">
              <a:buAutoNum type="arabicPeriod"/>
            </a:pPr>
            <a:r>
              <a:rPr lang="es-MX" dirty="0" smtClean="0"/>
              <a:t>Por expediente y</a:t>
            </a:r>
          </a:p>
          <a:p>
            <a:pPr marL="514350" indent="-514350" algn="just">
              <a:buAutoNum type="arabicPeriod"/>
            </a:pPr>
            <a:r>
              <a:rPr lang="es-MX" dirty="0" smtClean="0"/>
              <a:t>Por cajas (genéricos)</a:t>
            </a:r>
          </a:p>
          <a:p>
            <a:pPr marL="514350" indent="-514350" algn="just">
              <a:buAutoNum type="arabicPeriod"/>
            </a:pPr>
            <a:endParaRPr lang="es-MX" dirty="0"/>
          </a:p>
          <a:p>
            <a:pPr marL="0" indent="0" algn="just">
              <a:buNone/>
            </a:pPr>
            <a:r>
              <a:rPr lang="es-MX" dirty="0" smtClean="0"/>
              <a:t>La diferencia entre estos inventarios, es que el segundo se utiliza cuando son grandes cantidades de expedientes, sin embargo si se deben tener inventarios que identifiquen cada expediente, caso contrario cuando se pida información no se tendrá la certeza de que ya fue dado de baja o destruido.</a:t>
            </a:r>
            <a:endParaRPr lang="es-MX" dirty="0"/>
          </a:p>
        </p:txBody>
      </p:sp>
      <p:sp>
        <p:nvSpPr>
          <p:cNvPr id="8" name="1 Título"/>
          <p:cNvSpPr>
            <a:spLocks noGrp="1"/>
          </p:cNvSpPr>
          <p:nvPr>
            <p:ph type="title"/>
          </p:nvPr>
        </p:nvSpPr>
        <p:spPr>
          <a:xfrm>
            <a:off x="457200" y="260648"/>
            <a:ext cx="8229600" cy="936104"/>
          </a:xfrm>
        </p:spPr>
        <p:txBody>
          <a:bodyPr>
            <a:noAutofit/>
          </a:bodyPr>
          <a:lstStyle/>
          <a:p>
            <a:r>
              <a:rPr lang="es-MX" sz="2400" dirty="0" smtClean="0">
                <a:latin typeface="Soberana Sans" pitchFamily="50" charset="0"/>
              </a:rPr>
              <a:t>¿QUÉ FORMATOS DE INVENTARIOS SE NECESITAN PARA REALIZAR UNA BAJA DOCUMENTAL?</a:t>
            </a:r>
            <a:endParaRPr lang="es-MX" sz="2400" dirty="0">
              <a:latin typeface="Soberana Sans" pitchFamily="50" charset="0"/>
            </a:endParaRPr>
          </a:p>
        </p:txBody>
      </p:sp>
    </p:spTree>
    <p:extLst>
      <p:ext uri="{BB962C8B-B14F-4D97-AF65-F5344CB8AC3E}">
        <p14:creationId xmlns:p14="http://schemas.microsoft.com/office/powerpoint/2010/main" val="2373017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1583</TotalTime>
  <Words>619</Words>
  <Application>Microsoft Office PowerPoint</Application>
  <PresentationFormat>Presentación en pantalla (4:3)</PresentationFormat>
  <Paragraphs>55</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PROCURADURÍA FEDERAL DE LA DEFENSA DEL TRABAJO</vt:lpstr>
      <vt:lpstr>¿QUÉ ES LA BAJA DOCUMENTAL?</vt:lpstr>
      <vt:lpstr>¿QUÉ SE DEBE DAR DE BAJA?</vt:lpstr>
      <vt:lpstr>¿QUIÉN DEBE HACER LA BAJA?</vt:lpstr>
      <vt:lpstr>¿QUÉ REGULA LA BAJA DOCUMENTAL?</vt:lpstr>
      <vt:lpstr>¿QUÉ SE NECESITA PARA REALIZAR LA BAJA DOCUMENTAL?</vt:lpstr>
      <vt:lpstr>¿QUÉ DOCUMENTOS NECESITO PARA REALIZAR UNA BAJA DOCUMENTAL?</vt:lpstr>
      <vt:lpstr>… continúa</vt:lpstr>
      <vt:lpstr>¿QUÉ FORMATOS DE INVENTARIOS SE NECESITAN PARA REALIZAR UNA BAJA DOCUMENTAL?</vt:lpstr>
      <vt:lpstr>Inventario documental: por expedientes</vt:lpstr>
      <vt:lpstr>Inventario genérico: por cajas</vt:lpstr>
      <vt:lpstr>¿EL PAPEL DE LOS EXPEDIENTES SE PUEDE MANDAR AL CAMIÓN RECOLECTOR DE BASURA?</vt:lpstr>
    </vt:vector>
  </TitlesOfParts>
  <Company>STPS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PROCURADURÍA FEDERAL DE LA DEFENSA DEL TRABAJO</dc:title>
  <dc:creator>DMARTINEZB</dc:creator>
  <cp:lastModifiedBy>DMARTINEZB</cp:lastModifiedBy>
  <cp:revision>52</cp:revision>
  <dcterms:created xsi:type="dcterms:W3CDTF">2015-10-05T14:53:55Z</dcterms:created>
  <dcterms:modified xsi:type="dcterms:W3CDTF">2015-10-20T17:31:50Z</dcterms:modified>
</cp:coreProperties>
</file>