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4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  <p:sldId id="264" r:id="rId9"/>
    <p:sldId id="261" r:id="rId10"/>
    <p:sldId id="266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FC7137-7777-467C-9283-7BDF57DA25FD}" type="datetimeFigureOut">
              <a:rPr lang="es-MX" smtClean="0"/>
              <a:t>20/10/2015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6F2144-AF99-4B4C-B039-581675DEEC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7750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FA399-0A6E-47E5-B91E-E77DCE5D91A5}" type="datetime1">
              <a:rPr lang="es-MX" smtClean="0"/>
              <a:t>20/10/2015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95514-AC4A-4B07-9DEB-8347CE7BDC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25784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37370-9FF0-433B-B44A-E3ABF1CBB0AE}" type="datetime1">
              <a:rPr lang="es-MX" smtClean="0"/>
              <a:t>20/10/2015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95514-AC4A-4B07-9DEB-8347CE7BDC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07318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657-67C2-44AC-BFA4-FDB1F876EFD2}" type="datetime1">
              <a:rPr lang="es-MX" smtClean="0"/>
              <a:t>20/10/2015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95514-AC4A-4B07-9DEB-8347CE7BDC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752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D5E69-B4E7-4465-A495-AE56AE40EE27}" type="datetime1">
              <a:rPr lang="es-MX" smtClean="0"/>
              <a:t>20/10/2015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95514-AC4A-4B07-9DEB-8347CE7BDC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5080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43857-6939-4A4E-AB4F-F5D6ECCB4C1F}" type="datetime1">
              <a:rPr lang="es-MX" smtClean="0"/>
              <a:t>20/10/2015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95514-AC4A-4B07-9DEB-8347CE7BDC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014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EE8F-F359-499D-A6A8-4FFB080524E8}" type="datetime1">
              <a:rPr lang="es-MX" smtClean="0"/>
              <a:t>20/10/2015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95514-AC4A-4B07-9DEB-8347CE7BDC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8398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847E2-7941-4418-BAB4-9CE1DECA974A}" type="datetime1">
              <a:rPr lang="es-MX" smtClean="0"/>
              <a:t>20/10/2015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95514-AC4A-4B07-9DEB-8347CE7BDC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8354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ADD5-6373-43E9-8C0D-B5FEBC9E5D59}" type="datetime1">
              <a:rPr lang="es-MX" smtClean="0"/>
              <a:t>20/10/2015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95514-AC4A-4B07-9DEB-8347CE7BDC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90169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77E46-69A7-4CA0-8FF7-34FA51D21D73}" type="datetime1">
              <a:rPr lang="es-MX" smtClean="0"/>
              <a:t>20/10/2015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95514-AC4A-4B07-9DEB-8347CE7BDC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21707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8C4D8-FFB0-44A9-92DD-4FBAD4608893}" type="datetime1">
              <a:rPr lang="es-MX" smtClean="0"/>
              <a:t>20/10/2015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95514-AC4A-4B07-9DEB-8347CE7BDC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17175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235E2-CA63-4E8A-AD87-B7F8C5F3F701}" type="datetime1">
              <a:rPr lang="es-MX" smtClean="0"/>
              <a:t>20/10/2015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95514-AC4A-4B07-9DEB-8347CE7BDC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421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143494-566D-4238-8D90-33B76AF22A68}" type="datetime1">
              <a:rPr lang="es-MX" smtClean="0"/>
              <a:t>20/10/2015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895514-AC4A-4B07-9DEB-8347CE7BDC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7626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ofedet.gob.mx/profedet/archivos/POT/info_relevante/cuadro_general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259632" y="1340768"/>
            <a:ext cx="6480720" cy="2016224"/>
          </a:xfrm>
        </p:spPr>
        <p:txBody>
          <a:bodyPr>
            <a:noAutofit/>
          </a:bodyPr>
          <a:lstStyle/>
          <a:p>
            <a:r>
              <a:rPr lang="es-MX" sz="4000" dirty="0" smtClean="0">
                <a:latin typeface="Soberana Sans" pitchFamily="50" charset="0"/>
              </a:rPr>
              <a:t>PROCURADURÍA FEDERAL DE LA DEFENSA DEL TRABAJO</a:t>
            </a:r>
            <a:endParaRPr lang="es-MX" sz="4000" dirty="0">
              <a:latin typeface="Soberana Sans" pitchFamily="50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31640" y="3645024"/>
            <a:ext cx="6400800" cy="1126976"/>
          </a:xfrm>
        </p:spPr>
        <p:txBody>
          <a:bodyPr>
            <a:normAutofit/>
          </a:bodyPr>
          <a:lstStyle/>
          <a:p>
            <a:r>
              <a:rPr lang="es-MX" sz="2800" dirty="0" smtClean="0">
                <a:latin typeface="Soberana Sans" pitchFamily="50" charset="0"/>
              </a:rPr>
              <a:t>CLASIFICACIÓN DE </a:t>
            </a:r>
            <a:r>
              <a:rPr lang="es-MX" sz="2800" dirty="0" smtClean="0">
                <a:latin typeface="Soberana Sans" pitchFamily="50" charset="0"/>
              </a:rPr>
              <a:t>DOCUMENTOS Y EXPEDIENTES</a:t>
            </a:r>
            <a:endParaRPr lang="es-MX" sz="2800" dirty="0">
              <a:latin typeface="Soberana Sans" pitchFamily="50" charset="0"/>
            </a:endParaRPr>
          </a:p>
        </p:txBody>
      </p:sp>
      <p:sp>
        <p:nvSpPr>
          <p:cNvPr id="4" name="2 Subtítulo"/>
          <p:cNvSpPr txBox="1">
            <a:spLocks/>
          </p:cNvSpPr>
          <p:nvPr/>
        </p:nvSpPr>
        <p:spPr>
          <a:xfrm>
            <a:off x="1524000" y="5165576"/>
            <a:ext cx="6400800" cy="11269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s-MX" sz="2400" dirty="0" smtClean="0">
                <a:latin typeface="Soberana Sans" pitchFamily="50" charset="0"/>
              </a:rPr>
              <a:t>COORDINACIÓN DE ARCHIVOS</a:t>
            </a:r>
          </a:p>
          <a:p>
            <a:pPr algn="r"/>
            <a:r>
              <a:rPr lang="es-MX" sz="2400" dirty="0" smtClean="0">
                <a:latin typeface="Soberana Sans" pitchFamily="50" charset="0"/>
              </a:rPr>
              <a:t>2015</a:t>
            </a:r>
            <a:endParaRPr lang="es-MX" sz="2400" dirty="0">
              <a:latin typeface="Soberana Sans" pitchFamily="50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8638"/>
            <a:ext cx="2505075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310083"/>
            <a:ext cx="168275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6 Conector recto"/>
          <p:cNvCxnSpPr/>
          <p:nvPr/>
        </p:nvCxnSpPr>
        <p:spPr bwMode="auto">
          <a:xfrm>
            <a:off x="0" y="6165304"/>
            <a:ext cx="4139952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7 Conector recto"/>
          <p:cNvCxnSpPr/>
          <p:nvPr/>
        </p:nvCxnSpPr>
        <p:spPr bwMode="auto">
          <a:xfrm>
            <a:off x="5004048" y="6165304"/>
            <a:ext cx="4139952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241766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s-MX" dirty="0" smtClean="0"/>
              <a:t>… continúa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MX" dirty="0" smtClean="0"/>
              <a:t>Todos los documentos generados y recibidos en el ejercicio de las funciones de la PROFEDET  pertenecen a un expediente, este a su vez a un conjunto de expedientes que se denomina Serie Documental. </a:t>
            </a:r>
          </a:p>
          <a:p>
            <a:pPr marL="0" indent="0" algn="just">
              <a:buNone/>
            </a:pPr>
            <a:r>
              <a:rPr lang="es-MX" dirty="0" smtClean="0"/>
              <a:t>El grupo de Series Documentales que están relacionadas o tienen algo en común, forman las Secciones Documentales, mismas que responderán a las funciones de la Institución.</a:t>
            </a:r>
            <a:endParaRPr lang="es-MX" dirty="0"/>
          </a:p>
        </p:txBody>
      </p:sp>
      <p:cxnSp>
        <p:nvCxnSpPr>
          <p:cNvPr id="4" name="3 Conector recto"/>
          <p:cNvCxnSpPr/>
          <p:nvPr/>
        </p:nvCxnSpPr>
        <p:spPr bwMode="auto">
          <a:xfrm>
            <a:off x="0" y="6165304"/>
            <a:ext cx="4139952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" name="4 Conector recto"/>
          <p:cNvCxnSpPr/>
          <p:nvPr/>
        </p:nvCxnSpPr>
        <p:spPr bwMode="auto">
          <a:xfrm>
            <a:off x="5004048" y="6165304"/>
            <a:ext cx="4139952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95514-AC4A-4B07-9DEB-8347CE7BDC46}" type="slidenum">
              <a:rPr lang="es-MX" smtClean="0"/>
              <a:t>10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024416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s-MX" dirty="0" smtClean="0"/>
              <a:t>… continúa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340768"/>
            <a:ext cx="3384376" cy="452596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MX" dirty="0" smtClean="0"/>
              <a:t>Por lo anterior, la estructura de los archivos es de la siguiente forma, lo cual no significa que sea un organigrama o que cada apartado sea un área administrativa:</a:t>
            </a:r>
          </a:p>
          <a:p>
            <a:pPr marL="0" indent="0">
              <a:buNone/>
            </a:pPr>
            <a:endParaRPr lang="es-MX" dirty="0"/>
          </a:p>
        </p:txBody>
      </p:sp>
      <p:cxnSp>
        <p:nvCxnSpPr>
          <p:cNvPr id="4" name="3 Conector recto"/>
          <p:cNvCxnSpPr/>
          <p:nvPr/>
        </p:nvCxnSpPr>
        <p:spPr bwMode="auto">
          <a:xfrm>
            <a:off x="0" y="6165304"/>
            <a:ext cx="4139952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" name="4 Conector recto"/>
          <p:cNvCxnSpPr/>
          <p:nvPr/>
        </p:nvCxnSpPr>
        <p:spPr bwMode="auto">
          <a:xfrm>
            <a:off x="5004048" y="6165304"/>
            <a:ext cx="4139952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2313" name="Picture 2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1594500"/>
            <a:ext cx="4680519" cy="36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95514-AC4A-4B07-9DEB-8347CE7BDC46}" type="slidenum">
              <a:rPr lang="es-MX" smtClean="0"/>
              <a:t>11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40304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s-MX" dirty="0" smtClean="0"/>
              <a:t>… continúa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s-MX" dirty="0" smtClean="0"/>
              <a:t>Significa que dentro de esa estructura se agruparan los documentos.</a:t>
            </a:r>
          </a:p>
          <a:p>
            <a:pPr marL="0" indent="0" algn="just">
              <a:buNone/>
            </a:pPr>
            <a:r>
              <a:rPr lang="es-MX" dirty="0" smtClean="0"/>
              <a:t>En el Cuadro General de Clasificación Archivística de la PROFEDET, existen 12 </a:t>
            </a:r>
            <a:r>
              <a:rPr lang="es-MX" dirty="0"/>
              <a:t>S</a:t>
            </a:r>
            <a:r>
              <a:rPr lang="es-MX" dirty="0" smtClean="0"/>
              <a:t>ecciones Comunes que se identifican con la letra C, ejemplo: 1C Legislación. </a:t>
            </a:r>
          </a:p>
          <a:p>
            <a:pPr marL="0" indent="0" algn="just">
              <a:buNone/>
            </a:pPr>
            <a:r>
              <a:rPr lang="es-MX" dirty="0" smtClean="0"/>
              <a:t>Además una Sección Sustantiva que se identifica con la letra S, ejemplo: 1S Asesoría, Conciliación y Defensoría.</a:t>
            </a:r>
          </a:p>
          <a:p>
            <a:pPr marL="0" indent="0" algn="just">
              <a:buNone/>
            </a:pPr>
            <a:r>
              <a:rPr lang="es-MX" dirty="0" smtClean="0"/>
              <a:t>En total son 13 Secciones y 208 Series Documentales.</a:t>
            </a:r>
          </a:p>
          <a:p>
            <a:pPr marL="0" indent="0" algn="just">
              <a:buNone/>
            </a:pPr>
            <a:endParaRPr lang="es-MX" dirty="0"/>
          </a:p>
        </p:txBody>
      </p:sp>
      <p:cxnSp>
        <p:nvCxnSpPr>
          <p:cNvPr id="4" name="3 Conector recto"/>
          <p:cNvCxnSpPr/>
          <p:nvPr/>
        </p:nvCxnSpPr>
        <p:spPr bwMode="auto">
          <a:xfrm>
            <a:off x="0" y="6165304"/>
            <a:ext cx="4139952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" name="4 Conector recto"/>
          <p:cNvCxnSpPr/>
          <p:nvPr/>
        </p:nvCxnSpPr>
        <p:spPr bwMode="auto">
          <a:xfrm>
            <a:off x="5004048" y="6165304"/>
            <a:ext cx="4139952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95514-AC4A-4B07-9DEB-8347CE7BDC46}" type="slidenum">
              <a:rPr lang="es-MX" smtClean="0"/>
              <a:t>12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5840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06090"/>
          </a:xfrm>
        </p:spPr>
        <p:txBody>
          <a:bodyPr>
            <a:normAutofit fontScale="90000"/>
          </a:bodyPr>
          <a:lstStyle/>
          <a:p>
            <a:pPr algn="r"/>
            <a:r>
              <a:rPr lang="es-MX" dirty="0" smtClean="0"/>
              <a:t>… continúa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s-MX" dirty="0" smtClean="0"/>
              <a:t>La identificación de forma general de los expedientes en donde se incluye la clasificación de acuerdo con los LINEAMIENTOS debe estar en una portada o guarda exterior y sus elementos son:</a:t>
            </a:r>
          </a:p>
          <a:p>
            <a:pPr marL="0" indent="0" algn="ctr">
              <a:buNone/>
            </a:pPr>
            <a:r>
              <a:rPr lang="es-MX" b="1" dirty="0">
                <a:solidFill>
                  <a:schemeClr val="accent3">
                    <a:lumMod val="75000"/>
                  </a:schemeClr>
                </a:solidFill>
              </a:rPr>
              <a:t>Expedientes de archivo</a:t>
            </a:r>
          </a:p>
          <a:p>
            <a:pPr marL="0" indent="0" algn="just">
              <a:buNone/>
            </a:pPr>
            <a:r>
              <a:rPr lang="es-MX" b="1" dirty="0">
                <a:solidFill>
                  <a:schemeClr val="accent3">
                    <a:lumMod val="75000"/>
                  </a:schemeClr>
                </a:solidFill>
              </a:rPr>
              <a:t>Décimo cuarto. Los expedientes deben contener, además de los documentos, la portada o guarda exterior, la cual debe incluir datos de identificación del mismo, de acuerdo con los instrumentos de control y consulta archivística.</a:t>
            </a:r>
          </a:p>
          <a:p>
            <a:pPr marL="0" indent="0" algn="just">
              <a:buNone/>
            </a:pPr>
            <a:r>
              <a:rPr lang="es-MX" b="1" dirty="0">
                <a:solidFill>
                  <a:schemeClr val="accent3">
                    <a:lumMod val="75000"/>
                  </a:schemeClr>
                </a:solidFill>
              </a:rPr>
              <a:t>La identificación del expediente debe contener como mínimo los siguientes elementos:</a:t>
            </a:r>
          </a:p>
          <a:p>
            <a:pPr marL="0" indent="0" algn="just">
              <a:buNone/>
            </a:pPr>
            <a:r>
              <a:rPr lang="es-MX" b="1" dirty="0">
                <a:solidFill>
                  <a:schemeClr val="accent3">
                    <a:lumMod val="75000"/>
                  </a:schemeClr>
                </a:solidFill>
              </a:rPr>
              <a:t>I.     Unidad administrativa;</a:t>
            </a:r>
          </a:p>
          <a:p>
            <a:pPr marL="0" indent="0" algn="just">
              <a:buNone/>
            </a:pPr>
            <a:r>
              <a:rPr lang="es-MX" b="1" dirty="0">
                <a:solidFill>
                  <a:schemeClr val="accent3">
                    <a:lumMod val="75000"/>
                  </a:schemeClr>
                </a:solidFill>
              </a:rPr>
              <a:t>II.     Fondo;</a:t>
            </a:r>
          </a:p>
          <a:p>
            <a:pPr marL="0" indent="0" algn="just">
              <a:buNone/>
            </a:pPr>
            <a:r>
              <a:rPr lang="es-MX" b="1" dirty="0">
                <a:solidFill>
                  <a:schemeClr val="accent3">
                    <a:lumMod val="75000"/>
                  </a:schemeClr>
                </a:solidFill>
              </a:rPr>
              <a:t>III.    Sección;</a:t>
            </a:r>
          </a:p>
          <a:p>
            <a:pPr marL="0" indent="0" algn="just">
              <a:buNone/>
            </a:pPr>
            <a:r>
              <a:rPr lang="es-MX" b="1" dirty="0">
                <a:solidFill>
                  <a:schemeClr val="accent3">
                    <a:lumMod val="75000"/>
                  </a:schemeClr>
                </a:solidFill>
              </a:rPr>
              <a:t>IV.   Serie;</a:t>
            </a:r>
          </a:p>
          <a:p>
            <a:pPr marL="0" indent="0" algn="just">
              <a:buNone/>
            </a:pPr>
            <a:r>
              <a:rPr lang="es-MX" b="1" dirty="0">
                <a:solidFill>
                  <a:schemeClr val="accent3">
                    <a:lumMod val="75000"/>
                  </a:schemeClr>
                </a:solidFill>
              </a:rPr>
              <a:t>V.    Número de expediente o clasificador;</a:t>
            </a:r>
          </a:p>
          <a:p>
            <a:pPr marL="0" indent="0" algn="just">
              <a:buNone/>
            </a:pPr>
            <a:r>
              <a:rPr lang="es-MX" b="1" dirty="0">
                <a:solidFill>
                  <a:schemeClr val="accent3">
                    <a:lumMod val="75000"/>
                  </a:schemeClr>
                </a:solidFill>
              </a:rPr>
              <a:t>VI.   Fecha de apertura y, en su caso, de cierre</a:t>
            </a:r>
            <a:r>
              <a:rPr lang="es-MX" b="1" dirty="0" smtClean="0">
                <a:solidFill>
                  <a:schemeClr val="accent3">
                    <a:lumMod val="75000"/>
                  </a:schemeClr>
                </a:solidFill>
              </a:rPr>
              <a:t>;</a:t>
            </a:r>
            <a:endParaRPr lang="es-MX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cxnSp>
        <p:nvCxnSpPr>
          <p:cNvPr id="4" name="3 Conector recto"/>
          <p:cNvCxnSpPr/>
          <p:nvPr/>
        </p:nvCxnSpPr>
        <p:spPr bwMode="auto">
          <a:xfrm>
            <a:off x="0" y="6165304"/>
            <a:ext cx="4139952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" name="4 Conector recto"/>
          <p:cNvCxnSpPr/>
          <p:nvPr/>
        </p:nvCxnSpPr>
        <p:spPr bwMode="auto">
          <a:xfrm>
            <a:off x="5004048" y="6165304"/>
            <a:ext cx="4139952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95514-AC4A-4B07-9DEB-8347CE7BDC46}" type="slidenum">
              <a:rPr lang="es-MX" smtClean="0"/>
              <a:t>13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5840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1900" b="1" dirty="0" smtClean="0">
                <a:solidFill>
                  <a:schemeClr val="accent3">
                    <a:lumMod val="75000"/>
                  </a:schemeClr>
                </a:solidFill>
              </a:rPr>
              <a:t>VII.   Asunto;</a:t>
            </a:r>
          </a:p>
          <a:p>
            <a:pPr marL="0" indent="0" algn="just">
              <a:buNone/>
            </a:pPr>
            <a:r>
              <a:rPr lang="es-MX" sz="1900" b="1" dirty="0" smtClean="0">
                <a:solidFill>
                  <a:schemeClr val="accent3">
                    <a:lumMod val="75000"/>
                  </a:schemeClr>
                </a:solidFill>
              </a:rPr>
              <a:t>VIII.  Valores documentales;</a:t>
            </a:r>
          </a:p>
          <a:p>
            <a:pPr marL="0" indent="0" algn="just">
              <a:buNone/>
            </a:pPr>
            <a:r>
              <a:rPr lang="es-MX" sz="1900" b="1" dirty="0" smtClean="0">
                <a:solidFill>
                  <a:schemeClr val="accent3">
                    <a:lumMod val="75000"/>
                  </a:schemeClr>
                </a:solidFill>
              </a:rPr>
              <a:t>IX.   Vigencia documental;</a:t>
            </a:r>
          </a:p>
          <a:p>
            <a:pPr marL="0" indent="0" algn="just">
              <a:buNone/>
            </a:pPr>
            <a:r>
              <a:rPr lang="es-MX" sz="1900" b="1" dirty="0" smtClean="0">
                <a:solidFill>
                  <a:schemeClr val="accent3">
                    <a:lumMod val="75000"/>
                  </a:schemeClr>
                </a:solidFill>
              </a:rPr>
              <a:t> X.    Número de fojas útiles al cierre, y</a:t>
            </a:r>
          </a:p>
          <a:p>
            <a:pPr marL="0" indent="0" algn="just">
              <a:buNone/>
            </a:pPr>
            <a:r>
              <a:rPr lang="es-MX" sz="1900" b="1" dirty="0" smtClean="0">
                <a:solidFill>
                  <a:schemeClr val="accent3">
                    <a:lumMod val="75000"/>
                  </a:schemeClr>
                </a:solidFill>
              </a:rPr>
              <a:t>XI.   Condiciones de acceso a la información: público, reservado o confidencial y, en su caso, el periodo de reserva.</a:t>
            </a:r>
          </a:p>
          <a:p>
            <a:pPr marL="0" indent="0" algn="just">
              <a:buNone/>
            </a:pPr>
            <a:r>
              <a:rPr lang="es-MX" sz="1900" b="1" dirty="0" smtClean="0">
                <a:solidFill>
                  <a:schemeClr val="accent3">
                    <a:lumMod val="75000"/>
                  </a:schemeClr>
                </a:solidFill>
              </a:rPr>
              <a:t>Se entenderá por:</a:t>
            </a:r>
          </a:p>
          <a:p>
            <a:pPr marL="0" indent="0" algn="just">
              <a:buNone/>
            </a:pPr>
            <a:r>
              <a:rPr lang="es-MX" sz="1900" b="1" dirty="0" smtClean="0">
                <a:solidFill>
                  <a:schemeClr val="accent3">
                    <a:lumMod val="75000"/>
                  </a:schemeClr>
                </a:solidFill>
              </a:rPr>
              <a:t>a)   número de expediente: el número consecutivo que dentro de la serie identifica a cada uno de sus expedientes;</a:t>
            </a:r>
          </a:p>
          <a:p>
            <a:pPr marL="0" indent="0" algn="just">
              <a:buNone/>
            </a:pPr>
            <a:r>
              <a:rPr lang="es-MX" sz="1900" b="1" dirty="0" smtClean="0">
                <a:solidFill>
                  <a:schemeClr val="accent3">
                    <a:lumMod val="75000"/>
                  </a:schemeClr>
                </a:solidFill>
              </a:rPr>
              <a:t>b)   Asunto: consiste en una descripción breve de la información contenida en el expediente, y</a:t>
            </a:r>
          </a:p>
          <a:p>
            <a:pPr marL="0" indent="0" algn="just">
              <a:buNone/>
            </a:pPr>
            <a:r>
              <a:rPr lang="es-MX" sz="1900" b="1" dirty="0" smtClean="0">
                <a:solidFill>
                  <a:schemeClr val="accent3">
                    <a:lumMod val="75000"/>
                  </a:schemeClr>
                </a:solidFill>
              </a:rPr>
              <a:t>c)   número de fojas útiles al cierre del expediente: como el número total de hojas contenidas en los documentos del expediente.</a:t>
            </a:r>
          </a:p>
          <a:p>
            <a:pPr marL="0" indent="0" algn="just">
              <a:buNone/>
            </a:pPr>
            <a:r>
              <a:rPr lang="es-MX" sz="1900" b="1" dirty="0" smtClean="0">
                <a:solidFill>
                  <a:srgbClr val="0066FF"/>
                </a:solidFill>
              </a:rPr>
              <a:t>La ceja de la portada o guarda exterior del expediente deberá contener la nomenclatura asignada a las fracciones III, IV y V del presente lineamiento.</a:t>
            </a:r>
          </a:p>
        </p:txBody>
      </p:sp>
      <p:cxnSp>
        <p:nvCxnSpPr>
          <p:cNvPr id="4" name="3 Conector recto"/>
          <p:cNvCxnSpPr/>
          <p:nvPr/>
        </p:nvCxnSpPr>
        <p:spPr bwMode="auto">
          <a:xfrm>
            <a:off x="0" y="6165304"/>
            <a:ext cx="4139952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" name="4 Conector recto"/>
          <p:cNvCxnSpPr/>
          <p:nvPr/>
        </p:nvCxnSpPr>
        <p:spPr bwMode="auto">
          <a:xfrm>
            <a:off x="5004048" y="6165304"/>
            <a:ext cx="4139952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06090"/>
          </a:xfrm>
        </p:spPr>
        <p:txBody>
          <a:bodyPr>
            <a:normAutofit fontScale="90000"/>
          </a:bodyPr>
          <a:lstStyle/>
          <a:p>
            <a:pPr algn="r"/>
            <a:r>
              <a:rPr lang="es-MX" dirty="0" smtClean="0"/>
              <a:t>… continúa</a:t>
            </a:r>
            <a:endParaRPr lang="es-MX" dirty="0"/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95514-AC4A-4B07-9DEB-8347CE7BDC46}" type="slidenum">
              <a:rPr lang="es-MX" smtClean="0"/>
              <a:t>14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5840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s-MX" dirty="0" smtClean="0"/>
              <a:t>… continúa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s-MX" b="1" dirty="0" smtClean="0"/>
              <a:t>Los LINEAMIENTOS en cuanto a la clasificación de la información:</a:t>
            </a:r>
          </a:p>
          <a:p>
            <a:pPr marL="0" indent="0" algn="just">
              <a:buNone/>
            </a:pPr>
            <a:r>
              <a:rPr lang="es-MX" b="1" dirty="0" smtClean="0">
                <a:solidFill>
                  <a:schemeClr val="accent3"/>
                </a:solidFill>
              </a:rPr>
              <a:t>Décimo quinto. Los expedientes y documentos clasificados como reservados o confidenciales deberán contener, además, la leyenda de clasificación conforme a lo establecido por los Lineamientos Generales para la clasificación y desclasificación de la información de las dependencias y entidades de la Administración Pública Federal.</a:t>
            </a:r>
          </a:p>
          <a:p>
            <a:pPr marL="0" indent="0">
              <a:buNone/>
            </a:pPr>
            <a:endParaRPr lang="es-MX" dirty="0"/>
          </a:p>
        </p:txBody>
      </p:sp>
      <p:cxnSp>
        <p:nvCxnSpPr>
          <p:cNvPr id="4" name="3 Conector recto"/>
          <p:cNvCxnSpPr/>
          <p:nvPr/>
        </p:nvCxnSpPr>
        <p:spPr bwMode="auto">
          <a:xfrm>
            <a:off x="0" y="6165304"/>
            <a:ext cx="4139952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" name="4 Conector recto"/>
          <p:cNvCxnSpPr/>
          <p:nvPr/>
        </p:nvCxnSpPr>
        <p:spPr bwMode="auto">
          <a:xfrm>
            <a:off x="5004048" y="6165304"/>
            <a:ext cx="4139952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95514-AC4A-4B07-9DEB-8347CE7BDC46}" type="slidenum">
              <a:rPr lang="es-MX" smtClean="0"/>
              <a:t>15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5840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¿Cómo clasificar? ¿Cómo saber que “número” le corresponde?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s-MX" dirty="0" smtClean="0"/>
              <a:t>Primero se debe identificar el asunto del documento.</a:t>
            </a:r>
          </a:p>
          <a:p>
            <a:pPr algn="just"/>
            <a:r>
              <a:rPr lang="es-MX" dirty="0" smtClean="0"/>
              <a:t>Verificar que exista o no un expediente con el mismo asunto.</a:t>
            </a:r>
          </a:p>
          <a:p>
            <a:pPr algn="just"/>
            <a:r>
              <a:rPr lang="es-MX" dirty="0" smtClean="0"/>
              <a:t>Si existe, solo se debe glosar en el lugar que le corresponde. Si no existe se abrirá un expediente nuevo.</a:t>
            </a:r>
          </a:p>
          <a:p>
            <a:pPr algn="just"/>
            <a:r>
              <a:rPr lang="es-MX" dirty="0" smtClean="0"/>
              <a:t>Si es un expediente nuevo, este debe ser ubicado en la serie documental que le corresponde ¿Cómo saberlo?. Es importante conocer y familiarizarse con el Cuadro General de Clasificación, lo cual permitirá ubicar el expediente en “un grupo” llamado serie documental.</a:t>
            </a:r>
            <a:endParaRPr lang="es-MX" dirty="0"/>
          </a:p>
        </p:txBody>
      </p:sp>
      <p:cxnSp>
        <p:nvCxnSpPr>
          <p:cNvPr id="4" name="3 Conector recto"/>
          <p:cNvCxnSpPr/>
          <p:nvPr/>
        </p:nvCxnSpPr>
        <p:spPr bwMode="auto">
          <a:xfrm>
            <a:off x="0" y="6165304"/>
            <a:ext cx="4139952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" name="4 Conector recto"/>
          <p:cNvCxnSpPr/>
          <p:nvPr/>
        </p:nvCxnSpPr>
        <p:spPr bwMode="auto">
          <a:xfrm>
            <a:off x="5004048" y="6165304"/>
            <a:ext cx="4139952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95514-AC4A-4B07-9DEB-8347CE7BDC46}" type="slidenum">
              <a:rPr lang="es-MX" smtClean="0"/>
              <a:t>16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5840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s-MX" dirty="0"/>
              <a:t>… continúa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s-MX" dirty="0" smtClean="0"/>
              <a:t>Es importante señalar que todos los expedientes pertenecen a una serie del Cuadro General, no se pueden crear nuevas a menos que sean avaladas por el Comité de Transparencia de la Institución y a su vez el Archivo General de la Nación lo apruebe, ya que todo estará relacionado con las bajas documentales y con las transferencias al archivo de concentración.</a:t>
            </a:r>
          </a:p>
          <a:p>
            <a:pPr algn="just"/>
            <a:r>
              <a:rPr lang="es-MX" dirty="0" smtClean="0"/>
              <a:t>Cuando ha sido identificado a donde pertenece llevará una clave secundaria la cual sustituye al expediente, también puede llevar un nombre que lo identifique. Ejemplo: 1S.6 Juicios Laborales</a:t>
            </a:r>
          </a:p>
          <a:p>
            <a:pPr marL="0" indent="0" algn="just">
              <a:buNone/>
            </a:pPr>
            <a:r>
              <a:rPr lang="es-MX" dirty="0" smtClean="0"/>
              <a:t>	         8856/2015 J-15 Alfonso Cruz García </a:t>
            </a:r>
            <a:endParaRPr lang="es-MX" dirty="0"/>
          </a:p>
        </p:txBody>
      </p:sp>
      <p:cxnSp>
        <p:nvCxnSpPr>
          <p:cNvPr id="4" name="3 Conector recto"/>
          <p:cNvCxnSpPr/>
          <p:nvPr/>
        </p:nvCxnSpPr>
        <p:spPr bwMode="auto">
          <a:xfrm>
            <a:off x="0" y="6165304"/>
            <a:ext cx="4139952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" name="4 Conector recto"/>
          <p:cNvCxnSpPr/>
          <p:nvPr/>
        </p:nvCxnSpPr>
        <p:spPr bwMode="auto">
          <a:xfrm>
            <a:off x="5004048" y="6165304"/>
            <a:ext cx="4139952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95514-AC4A-4B07-9DEB-8347CE7BDC46}" type="slidenum">
              <a:rPr lang="es-MX" smtClean="0"/>
              <a:t>17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5840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s-MX" dirty="0"/>
              <a:t>Ejemplo: 1S.6 Juicios Laborales</a:t>
            </a:r>
          </a:p>
          <a:p>
            <a:pPr marL="0" indent="0" algn="just">
              <a:buNone/>
            </a:pPr>
            <a:r>
              <a:rPr lang="es-MX" dirty="0"/>
              <a:t>	     </a:t>
            </a:r>
            <a:r>
              <a:rPr lang="es-MX" dirty="0" smtClean="0"/>
              <a:t>  8856/2015 J-15 </a:t>
            </a:r>
            <a:r>
              <a:rPr lang="es-MX" dirty="0"/>
              <a:t>Alfonso Cruz García </a:t>
            </a:r>
            <a:endParaRPr lang="es-MX" dirty="0" smtClean="0"/>
          </a:p>
          <a:p>
            <a:pPr marL="0" indent="0" algn="just">
              <a:buNone/>
            </a:pPr>
            <a:r>
              <a:rPr lang="es-MX" b="1" dirty="0" smtClean="0"/>
              <a:t>1S</a:t>
            </a:r>
            <a:r>
              <a:rPr lang="es-MX" dirty="0" smtClean="0"/>
              <a:t>	Es la Sección Documental Sustantiva: 	</a:t>
            </a:r>
            <a:r>
              <a:rPr lang="es-MX" b="1" dirty="0" smtClean="0"/>
              <a:t>Asesoría Conciliación y Defensoría</a:t>
            </a:r>
          </a:p>
          <a:p>
            <a:pPr marL="0" indent="0" algn="just">
              <a:buNone/>
            </a:pPr>
            <a:r>
              <a:rPr lang="es-MX" b="1" dirty="0" smtClean="0"/>
              <a:t>6</a:t>
            </a:r>
            <a:r>
              <a:rPr lang="es-MX" dirty="0" smtClean="0"/>
              <a:t> 	Es la Serie Documental: </a:t>
            </a:r>
            <a:r>
              <a:rPr lang="es-MX" b="1" dirty="0" smtClean="0"/>
              <a:t>Juicios Laborales</a:t>
            </a:r>
          </a:p>
          <a:p>
            <a:pPr marL="892175" indent="-892175" algn="just">
              <a:buNone/>
            </a:pPr>
            <a:r>
              <a:rPr lang="es-MX" b="1" dirty="0" smtClean="0"/>
              <a:t>8856/2015  J-15  </a:t>
            </a:r>
            <a:r>
              <a:rPr lang="es-MX" dirty="0" smtClean="0"/>
              <a:t>Es el número de expediente el cual se acompaña con el nombre del trabajador.</a:t>
            </a:r>
          </a:p>
          <a:p>
            <a:pPr marL="0" indent="0" algn="just">
              <a:buNone/>
            </a:pPr>
            <a:r>
              <a:rPr lang="es-MX" dirty="0" smtClean="0"/>
              <a:t>Se</a:t>
            </a:r>
            <a:r>
              <a:rPr lang="es-MX" b="1" dirty="0" smtClean="0"/>
              <a:t> </a:t>
            </a:r>
            <a:r>
              <a:rPr lang="es-MX" dirty="0" smtClean="0"/>
              <a:t>debe aclarar que se pueden utilizar números internos del área, que identifican al expediente, un ejemplo claro es el número de antecedente.</a:t>
            </a:r>
            <a:endParaRPr lang="es-MX" dirty="0"/>
          </a:p>
          <a:p>
            <a:pPr marL="0" indent="0" algn="just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</p:txBody>
      </p:sp>
      <p:cxnSp>
        <p:nvCxnSpPr>
          <p:cNvPr id="4" name="3 Conector recto"/>
          <p:cNvCxnSpPr/>
          <p:nvPr/>
        </p:nvCxnSpPr>
        <p:spPr bwMode="auto">
          <a:xfrm>
            <a:off x="0" y="6165304"/>
            <a:ext cx="4139952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" name="4 Conector recto"/>
          <p:cNvCxnSpPr/>
          <p:nvPr/>
        </p:nvCxnSpPr>
        <p:spPr bwMode="auto">
          <a:xfrm>
            <a:off x="5004048" y="6165304"/>
            <a:ext cx="4139952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algn="r"/>
            <a:r>
              <a:rPr lang="es-MX" dirty="0"/>
              <a:t>… continúa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95514-AC4A-4B07-9DEB-8347CE7BDC46}" type="slidenum">
              <a:rPr lang="es-MX" smtClean="0"/>
              <a:t>18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5840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s-MX" dirty="0" smtClean="0"/>
              <a:t>Para otras áreas es el mismo procedimiento de identificación y aplicación de la nomenclatura.</a:t>
            </a:r>
          </a:p>
          <a:p>
            <a:pPr marL="0" indent="0" algn="just">
              <a:buNone/>
            </a:pPr>
            <a:endParaRPr lang="es-MX" dirty="0"/>
          </a:p>
          <a:p>
            <a:pPr marL="0" indent="0" algn="just">
              <a:buNone/>
            </a:pPr>
            <a:r>
              <a:rPr lang="es-MX" dirty="0" smtClean="0"/>
              <a:t>Lo más importante es identificar la Serie documental.</a:t>
            </a:r>
          </a:p>
          <a:p>
            <a:pPr marL="0" indent="0" algn="just">
              <a:buNone/>
            </a:pPr>
            <a:endParaRPr lang="es-MX" dirty="0"/>
          </a:p>
          <a:p>
            <a:pPr marL="0" indent="0" algn="just">
              <a:buNone/>
            </a:pPr>
            <a:r>
              <a:rPr lang="es-MX" dirty="0" smtClean="0"/>
              <a:t>Como última aclaración, las series y secciones, no pertenecen a las áreas  administrativas, algunas están muy relacionadas, pero no es de alguna en particular.</a:t>
            </a:r>
            <a:endParaRPr lang="es-MX" dirty="0"/>
          </a:p>
        </p:txBody>
      </p:sp>
      <p:cxnSp>
        <p:nvCxnSpPr>
          <p:cNvPr id="4" name="3 Conector recto"/>
          <p:cNvCxnSpPr/>
          <p:nvPr/>
        </p:nvCxnSpPr>
        <p:spPr bwMode="auto">
          <a:xfrm>
            <a:off x="0" y="6165304"/>
            <a:ext cx="4139952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" name="4 Conector recto"/>
          <p:cNvCxnSpPr/>
          <p:nvPr/>
        </p:nvCxnSpPr>
        <p:spPr bwMode="auto">
          <a:xfrm>
            <a:off x="5004048" y="6165304"/>
            <a:ext cx="4139952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algn="r"/>
            <a:r>
              <a:rPr lang="es-MX" dirty="0" smtClean="0"/>
              <a:t>… </a:t>
            </a:r>
            <a:r>
              <a:rPr lang="es-MX" dirty="0"/>
              <a:t>continúa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95514-AC4A-4B07-9DEB-8347CE7BDC46}" type="slidenum">
              <a:rPr lang="es-MX" smtClean="0"/>
              <a:t>19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584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936104"/>
          </a:xfrm>
        </p:spPr>
        <p:txBody>
          <a:bodyPr/>
          <a:lstStyle/>
          <a:p>
            <a:r>
              <a:rPr lang="es-MX" sz="3600" dirty="0" smtClean="0">
                <a:latin typeface="Soberana Sans" pitchFamily="50" charset="0"/>
              </a:rPr>
              <a:t>¿QUÉ ES LA CLASIFICACIÓN?</a:t>
            </a:r>
            <a:endParaRPr lang="es-MX" sz="3600" dirty="0">
              <a:latin typeface="Soberana Sans" pitchFamily="50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marL="0" indent="0" algn="just">
              <a:buNone/>
            </a:pPr>
            <a:r>
              <a:rPr lang="es-MX" dirty="0" smtClean="0">
                <a:solidFill>
                  <a:schemeClr val="tx1"/>
                </a:solidFill>
                <a:latin typeface="Soberana Sans" pitchFamily="50" charset="0"/>
              </a:rPr>
              <a:t>Es un proceso de identificación y agrupación de expedientes homogéneos con base en la estructura funcional de la Procuraduría.</a:t>
            </a:r>
          </a:p>
          <a:p>
            <a:pPr marL="0" indent="0" algn="just">
              <a:buNone/>
            </a:pPr>
            <a:endParaRPr lang="es-MX" dirty="0"/>
          </a:p>
          <a:p>
            <a:pPr marL="0" indent="0" algn="just">
              <a:buNone/>
            </a:pPr>
            <a:endParaRPr lang="es-MX" dirty="0">
              <a:latin typeface="Soberana Sans" pitchFamily="50" charset="0"/>
            </a:endParaRPr>
          </a:p>
          <a:p>
            <a:pPr marL="0" indent="0" algn="just">
              <a:buNone/>
            </a:pPr>
            <a:endParaRPr lang="es-MX" dirty="0">
              <a:latin typeface="Soberana Sans" pitchFamily="50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284984"/>
            <a:ext cx="6757987" cy="2624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5 Conector recto"/>
          <p:cNvCxnSpPr/>
          <p:nvPr/>
        </p:nvCxnSpPr>
        <p:spPr bwMode="auto">
          <a:xfrm>
            <a:off x="0" y="6165304"/>
            <a:ext cx="4139952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6 Conector recto"/>
          <p:cNvCxnSpPr/>
          <p:nvPr/>
        </p:nvCxnSpPr>
        <p:spPr bwMode="auto">
          <a:xfrm>
            <a:off x="5004048" y="6165304"/>
            <a:ext cx="4139952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95514-AC4A-4B07-9DEB-8347CE7BDC46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2175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" y="2708920"/>
            <a:ext cx="8229600" cy="3029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2 Marcador de contenido"/>
          <p:cNvSpPr txBox="1">
            <a:spLocks/>
          </p:cNvSpPr>
          <p:nvPr/>
        </p:nvSpPr>
        <p:spPr>
          <a:xfrm>
            <a:off x="611560" y="1052736"/>
            <a:ext cx="7992888" cy="13681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MX" dirty="0" smtClean="0">
                <a:latin typeface="Soberana Sans" pitchFamily="50" charset="0"/>
              </a:rPr>
              <a:t>Un ejemplo, es si consideramos que el color de la carpeta representa la función.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es-MX" dirty="0" smtClean="0"/>
          </a:p>
          <a:p>
            <a:pPr marL="0" indent="0" algn="just">
              <a:buFont typeface="Arial" panose="020B0604020202020204" pitchFamily="34" charset="0"/>
              <a:buNone/>
            </a:pPr>
            <a:endParaRPr lang="es-MX" dirty="0" smtClean="0">
              <a:latin typeface="Soberana Sans" pitchFamily="50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es-MX" dirty="0">
              <a:latin typeface="Soberana Sans" pitchFamily="50" charset="0"/>
            </a:endParaRPr>
          </a:p>
        </p:txBody>
      </p:sp>
      <p:cxnSp>
        <p:nvCxnSpPr>
          <p:cNvPr id="5" name="4 Conector recto"/>
          <p:cNvCxnSpPr/>
          <p:nvPr/>
        </p:nvCxnSpPr>
        <p:spPr bwMode="auto">
          <a:xfrm>
            <a:off x="0" y="6165304"/>
            <a:ext cx="4139952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5 Conector recto"/>
          <p:cNvCxnSpPr/>
          <p:nvPr/>
        </p:nvCxnSpPr>
        <p:spPr bwMode="auto">
          <a:xfrm>
            <a:off x="5004048" y="6165304"/>
            <a:ext cx="4139952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95514-AC4A-4B07-9DEB-8347CE7BDC46}" type="slidenum">
              <a:rPr lang="es-MX" smtClean="0"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5227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sz="3600" dirty="0" smtClean="0">
                <a:latin typeface="Soberana Sans" pitchFamily="50" charset="0"/>
              </a:rPr>
              <a:t>PORQUE CLASIFICAR POR FUNCIONES</a:t>
            </a:r>
            <a:endParaRPr lang="es-MX" sz="3600" dirty="0">
              <a:latin typeface="Soberana Sans" pitchFamily="50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s-MX" dirty="0" smtClean="0">
                <a:solidFill>
                  <a:schemeClr val="tx1"/>
                </a:solidFill>
                <a:latin typeface="Soberana Sans" pitchFamily="50" charset="0"/>
              </a:rPr>
              <a:t>En cuestión de archivos y en la generación de documentos,  “… </a:t>
            </a:r>
            <a:r>
              <a:rPr lang="es-MX" dirty="0">
                <a:solidFill>
                  <a:schemeClr val="tx1"/>
                </a:solidFill>
                <a:latin typeface="Soberana Sans" pitchFamily="50" charset="0"/>
              </a:rPr>
              <a:t>se reconoce que </a:t>
            </a:r>
            <a:r>
              <a:rPr lang="es-MX" b="1" dirty="0">
                <a:solidFill>
                  <a:schemeClr val="tx1"/>
                </a:solidFill>
                <a:latin typeface="Soberana Sans" pitchFamily="50" charset="0"/>
              </a:rPr>
              <a:t>las </a:t>
            </a:r>
            <a:r>
              <a:rPr lang="es-MX" b="1" dirty="0" smtClean="0">
                <a:solidFill>
                  <a:schemeClr val="tx1"/>
                </a:solidFill>
                <a:latin typeface="Soberana Sans" pitchFamily="50" charset="0"/>
              </a:rPr>
              <a:t>funciones son </a:t>
            </a:r>
            <a:r>
              <a:rPr lang="es-MX" b="1" dirty="0">
                <a:solidFill>
                  <a:schemeClr val="tx1"/>
                </a:solidFill>
                <a:latin typeface="Soberana Sans" pitchFamily="50" charset="0"/>
              </a:rPr>
              <a:t>más estables que las estructuras administrativas, </a:t>
            </a:r>
            <a:r>
              <a:rPr lang="es-MX" dirty="0">
                <a:solidFill>
                  <a:schemeClr val="tx1"/>
                </a:solidFill>
                <a:latin typeface="Soberana Sans" pitchFamily="50" charset="0"/>
              </a:rPr>
              <a:t>que frecuentemente se fusionan </a:t>
            </a:r>
            <a:r>
              <a:rPr lang="es-MX" dirty="0" smtClean="0">
                <a:solidFill>
                  <a:schemeClr val="tx1"/>
                </a:solidFill>
                <a:latin typeface="Soberana Sans" pitchFamily="50" charset="0"/>
              </a:rPr>
              <a:t>o se </a:t>
            </a:r>
            <a:r>
              <a:rPr lang="es-MX" dirty="0">
                <a:solidFill>
                  <a:schemeClr val="tx1"/>
                </a:solidFill>
                <a:latin typeface="Soberana Sans" pitchFamily="50" charset="0"/>
              </a:rPr>
              <a:t>transfieren cuando se produce una reestructuración. Por tanto, </a:t>
            </a:r>
            <a:r>
              <a:rPr lang="es-MX" b="1" dirty="0">
                <a:solidFill>
                  <a:schemeClr val="tx1"/>
                </a:solidFill>
                <a:latin typeface="Soberana Sans" pitchFamily="50" charset="0"/>
              </a:rPr>
              <a:t>las funciones </a:t>
            </a:r>
            <a:r>
              <a:rPr lang="es-MX" b="1" dirty="0" smtClean="0">
                <a:solidFill>
                  <a:schemeClr val="tx1"/>
                </a:solidFill>
                <a:latin typeface="Soberana Sans" pitchFamily="50" charset="0"/>
              </a:rPr>
              <a:t>sirven apropiadamente:</a:t>
            </a:r>
          </a:p>
          <a:p>
            <a:pPr marL="0" indent="0" algn="just">
              <a:buNone/>
            </a:pPr>
            <a:endParaRPr lang="es-MX" b="1" dirty="0">
              <a:solidFill>
                <a:schemeClr val="tx1"/>
              </a:solidFill>
              <a:latin typeface="Soberana Sans" pitchFamily="50" charset="0"/>
            </a:endParaRPr>
          </a:p>
          <a:p>
            <a:pPr marL="0" indent="0" algn="just">
              <a:buNone/>
            </a:pPr>
            <a:r>
              <a:rPr lang="es-MX" dirty="0">
                <a:solidFill>
                  <a:schemeClr val="tx1"/>
                </a:solidFill>
                <a:latin typeface="Soberana Sans" pitchFamily="50" charset="0"/>
              </a:rPr>
              <a:t>- </a:t>
            </a:r>
            <a:r>
              <a:rPr lang="es-MX" b="1" dirty="0">
                <a:solidFill>
                  <a:schemeClr val="tx1"/>
                </a:solidFill>
                <a:latin typeface="Soberana Sans" pitchFamily="50" charset="0"/>
              </a:rPr>
              <a:t>de base para la clasificación </a:t>
            </a:r>
            <a:r>
              <a:rPr lang="es-MX" dirty="0">
                <a:solidFill>
                  <a:schemeClr val="tx1"/>
                </a:solidFill>
                <a:latin typeface="Soberana Sans" pitchFamily="50" charset="0"/>
              </a:rPr>
              <a:t>y descripción de los documentos.</a:t>
            </a:r>
          </a:p>
          <a:p>
            <a:pPr marL="0" indent="0" algn="just">
              <a:buNone/>
            </a:pPr>
            <a:r>
              <a:rPr lang="es-MX" dirty="0">
                <a:solidFill>
                  <a:schemeClr val="tx1"/>
                </a:solidFill>
                <a:latin typeface="Soberana Sans" pitchFamily="50" charset="0"/>
              </a:rPr>
              <a:t>- de base para la valoración documental.</a:t>
            </a:r>
          </a:p>
          <a:p>
            <a:pPr algn="just">
              <a:buFontTx/>
              <a:buChar char="-"/>
            </a:pPr>
            <a:r>
              <a:rPr lang="es-MX" dirty="0" smtClean="0">
                <a:solidFill>
                  <a:schemeClr val="tx1"/>
                </a:solidFill>
                <a:latin typeface="Soberana Sans" pitchFamily="50" charset="0"/>
              </a:rPr>
              <a:t>de </a:t>
            </a:r>
            <a:r>
              <a:rPr lang="es-MX" dirty="0">
                <a:solidFill>
                  <a:schemeClr val="tx1"/>
                </a:solidFill>
                <a:latin typeface="Soberana Sans" pitchFamily="50" charset="0"/>
              </a:rPr>
              <a:t>herramienta para la recuperación y análisis de los documentos</a:t>
            </a:r>
            <a:r>
              <a:rPr lang="es-MX" dirty="0" smtClean="0">
                <a:solidFill>
                  <a:schemeClr val="tx1"/>
                </a:solidFill>
                <a:latin typeface="Soberana Sans" pitchFamily="50" charset="0"/>
              </a:rPr>
              <a:t>.”</a:t>
            </a:r>
          </a:p>
          <a:p>
            <a:pPr marL="0" indent="0" algn="r">
              <a:buNone/>
            </a:pPr>
            <a:endParaRPr lang="es-MX" sz="2000" b="1" dirty="0" smtClean="0">
              <a:solidFill>
                <a:schemeClr val="tx1"/>
              </a:solidFill>
              <a:latin typeface="Soberana Sans" pitchFamily="50" charset="0"/>
            </a:endParaRPr>
          </a:p>
          <a:p>
            <a:pPr marL="0" indent="0" algn="r">
              <a:buNone/>
            </a:pPr>
            <a:r>
              <a:rPr lang="es-MX" sz="2000" b="1" dirty="0" smtClean="0">
                <a:solidFill>
                  <a:schemeClr val="tx1"/>
                </a:solidFill>
                <a:latin typeface="Soberana Sans" pitchFamily="50" charset="0"/>
              </a:rPr>
              <a:t>NORMA ICA-ISDF</a:t>
            </a:r>
            <a:endParaRPr lang="es-MX" sz="2000" b="1" dirty="0">
              <a:solidFill>
                <a:schemeClr val="tx1"/>
              </a:solidFill>
              <a:latin typeface="Soberana Sans" pitchFamily="50" charset="0"/>
            </a:endParaRPr>
          </a:p>
        </p:txBody>
      </p:sp>
      <p:cxnSp>
        <p:nvCxnSpPr>
          <p:cNvPr id="4" name="3 Conector recto"/>
          <p:cNvCxnSpPr/>
          <p:nvPr/>
        </p:nvCxnSpPr>
        <p:spPr bwMode="auto">
          <a:xfrm>
            <a:off x="0" y="6165304"/>
            <a:ext cx="4139952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" name="4 Conector recto"/>
          <p:cNvCxnSpPr/>
          <p:nvPr/>
        </p:nvCxnSpPr>
        <p:spPr bwMode="auto">
          <a:xfrm>
            <a:off x="5004048" y="6165304"/>
            <a:ext cx="4139952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95514-AC4A-4B07-9DEB-8347CE7BDC46}" type="slidenum">
              <a:rPr lang="es-MX" smtClean="0"/>
              <a:t>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37548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 marL="0" indent="0">
              <a:buNone/>
            </a:pPr>
            <a:r>
              <a:rPr lang="es-MX" dirty="0" smtClean="0"/>
              <a:t>Lo anterior quiere decir que no se debe clasificar por el área administrativo, sino de forma general por la función, un ejemplo es: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endParaRPr lang="es-MX" dirty="0" smtClean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5764889"/>
              </p:ext>
            </p:extLst>
          </p:nvPr>
        </p:nvGraphicFramePr>
        <p:xfrm>
          <a:off x="611560" y="2470918"/>
          <a:ext cx="7416824" cy="17501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8412"/>
                <a:gridCol w="3708412"/>
              </a:tblGrid>
              <a:tr h="302254"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solidFill>
                            <a:srgbClr val="00B050"/>
                          </a:solidFill>
                          <a:latin typeface="Soberana Sans" pitchFamily="50" charset="0"/>
                        </a:rPr>
                        <a:t>Área Administrativa</a:t>
                      </a:r>
                      <a:endParaRPr lang="es-MX" sz="2000" dirty="0">
                        <a:solidFill>
                          <a:srgbClr val="00B050"/>
                        </a:solidFill>
                        <a:latin typeface="Soberana Sans" pitchFamily="50" charset="0"/>
                      </a:endParaRPr>
                    </a:p>
                  </a:txBody>
                  <a:tcPr>
                    <a:pattFill prst="dashUpDiag">
                      <a:fgClr>
                        <a:srgbClr val="92D05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solidFill>
                            <a:srgbClr val="00B050"/>
                          </a:solidFill>
                          <a:latin typeface="Soberana Sans" pitchFamily="50" charset="0"/>
                        </a:rPr>
                        <a:t>Función</a:t>
                      </a:r>
                      <a:endParaRPr lang="es-MX" sz="2000" dirty="0">
                        <a:solidFill>
                          <a:srgbClr val="00B050"/>
                        </a:solidFill>
                        <a:latin typeface="Soberana Sans" pitchFamily="50" charset="0"/>
                      </a:endParaRPr>
                    </a:p>
                  </a:txBody>
                  <a:tcPr>
                    <a:pattFill prst="dashUpDiag">
                      <a:fgClr>
                        <a:srgbClr val="92D050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1353930">
                <a:tc>
                  <a:txBody>
                    <a:bodyPr/>
                    <a:lstStyle/>
                    <a:p>
                      <a:pPr algn="ctr"/>
                      <a:r>
                        <a:rPr lang="es-MX" sz="2000" b="1" dirty="0" smtClean="0">
                          <a:latin typeface="Soberana Sans" pitchFamily="50" charset="0"/>
                        </a:rPr>
                        <a:t>Subdirección de</a:t>
                      </a:r>
                      <a:r>
                        <a:rPr lang="es-MX" sz="2000" b="1" baseline="0" dirty="0" smtClean="0">
                          <a:latin typeface="Soberana Sans" pitchFamily="50" charset="0"/>
                        </a:rPr>
                        <a:t> Programación y Presupuesto</a:t>
                      </a:r>
                      <a:endParaRPr lang="es-MX" sz="2000" b="1" dirty="0">
                        <a:latin typeface="Soberana Sans" pitchFamily="50" charset="0"/>
                      </a:endParaRPr>
                    </a:p>
                  </a:txBody>
                  <a:tcPr>
                    <a:pattFill prst="dashUpDiag">
                      <a:fgClr>
                        <a:srgbClr val="92D05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b="1" dirty="0" smtClean="0">
                          <a:latin typeface="Soberana Sans" pitchFamily="50" charset="0"/>
                        </a:rPr>
                        <a:t>Recursos Financieros</a:t>
                      </a:r>
                      <a:endParaRPr lang="es-MX" sz="2000" b="1" dirty="0">
                        <a:latin typeface="Soberana Sans" pitchFamily="50" charset="0"/>
                      </a:endParaRPr>
                    </a:p>
                  </a:txBody>
                  <a:tcPr>
                    <a:pattFill prst="dashUpDiag">
                      <a:fgClr>
                        <a:srgbClr val="92D050"/>
                      </a:fgClr>
                      <a:bgClr>
                        <a:schemeClr val="bg1"/>
                      </a:bgClr>
                    </a:pattFill>
                  </a:tcPr>
                </a:tc>
              </a:tr>
            </a:tbl>
          </a:graphicData>
        </a:graphic>
      </p:graphicFrame>
      <p:sp>
        <p:nvSpPr>
          <p:cNvPr id="6" name="5 Rectángulo"/>
          <p:cNvSpPr/>
          <p:nvPr/>
        </p:nvSpPr>
        <p:spPr>
          <a:xfrm>
            <a:off x="1763688" y="4221088"/>
            <a:ext cx="18002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31550" cmpd="sng">
                  <a:solidFill>
                    <a:srgbClr val="FF0000"/>
                  </a:soli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NO</a:t>
            </a:r>
            <a:endParaRPr lang="es-ES" sz="5400" b="1" cap="none" spc="0" dirty="0">
              <a:ln w="31550" cmpd="sng">
                <a:solidFill>
                  <a:srgbClr val="FF0000"/>
                </a:soli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5580112" y="4221088"/>
            <a:ext cx="18002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31550" cmpd="sng">
                  <a:solidFill>
                    <a:srgbClr val="00B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SI</a:t>
            </a:r>
            <a:endParaRPr lang="es-ES" sz="5400" b="1" cap="none" spc="0" dirty="0">
              <a:ln w="31550" cmpd="sng">
                <a:solidFill>
                  <a:srgbClr val="00B050"/>
                </a:solidFill>
                <a:prstDash val="solid"/>
              </a:ln>
              <a:solidFill>
                <a:srgbClr val="00B05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cxnSp>
        <p:nvCxnSpPr>
          <p:cNvPr id="7" name="6 Conector recto"/>
          <p:cNvCxnSpPr/>
          <p:nvPr/>
        </p:nvCxnSpPr>
        <p:spPr bwMode="auto">
          <a:xfrm>
            <a:off x="0" y="6165304"/>
            <a:ext cx="4139952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8 Conector recto"/>
          <p:cNvCxnSpPr/>
          <p:nvPr/>
        </p:nvCxnSpPr>
        <p:spPr bwMode="auto">
          <a:xfrm>
            <a:off x="5004048" y="6165304"/>
            <a:ext cx="4139952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95514-AC4A-4B07-9DEB-8347CE7BDC46}" type="slidenum">
              <a:rPr lang="es-MX" smtClean="0"/>
              <a:t>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3815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92088"/>
          </a:xfrm>
        </p:spPr>
        <p:txBody>
          <a:bodyPr>
            <a:normAutofit/>
          </a:bodyPr>
          <a:lstStyle/>
          <a:p>
            <a:r>
              <a:rPr lang="es-MX" sz="4000" dirty="0" smtClean="0">
                <a:latin typeface="Soberana Sans" pitchFamily="50" charset="0"/>
              </a:rPr>
              <a:t>CLASIFICAR VS CLASIFICAR</a:t>
            </a:r>
            <a:endParaRPr lang="es-MX" sz="4000" dirty="0">
              <a:latin typeface="Soberana Sans" pitchFamily="50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marL="0" indent="0" algn="just">
              <a:buNone/>
            </a:pPr>
            <a:r>
              <a:rPr lang="es-MX" sz="2800" dirty="0" smtClean="0"/>
              <a:t>La clasificación de información NO es lo mismo que la clasificación de documentos o expedientes.</a:t>
            </a:r>
          </a:p>
          <a:p>
            <a:pPr marL="0" indent="0" algn="just">
              <a:buNone/>
            </a:pPr>
            <a:endParaRPr lang="es-MX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6109907"/>
              </p:ext>
            </p:extLst>
          </p:nvPr>
        </p:nvGraphicFramePr>
        <p:xfrm>
          <a:off x="539552" y="2276872"/>
          <a:ext cx="7848872" cy="35158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4436"/>
                <a:gridCol w="3924436"/>
              </a:tblGrid>
              <a:tr h="864096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CLASIFICACIÓN DE LA INFORMACIÓN</a:t>
                      </a:r>
                      <a:endParaRPr lang="es-MX" dirty="0"/>
                    </a:p>
                  </a:txBody>
                  <a:tcPr>
                    <a:solidFill>
                      <a:srgbClr val="0066FF">
                        <a:alpha val="5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CLASIFICACIÓN ARCHIVÍSTICA</a:t>
                      </a:r>
                      <a:endParaRPr lang="es-MX" dirty="0"/>
                    </a:p>
                  </a:txBody>
                  <a:tcPr>
                    <a:solidFill>
                      <a:srgbClr val="0066FF">
                        <a:alpha val="56000"/>
                      </a:srgbClr>
                    </a:solidFill>
                  </a:tcPr>
                </a:tc>
              </a:tr>
              <a:tr h="475470">
                <a:tc>
                  <a:txBody>
                    <a:bodyPr/>
                    <a:lstStyle/>
                    <a:p>
                      <a:pPr algn="just"/>
                      <a:r>
                        <a:rPr lang="es-MX" dirty="0" smtClean="0"/>
                        <a:t>Se</a:t>
                      </a:r>
                      <a:r>
                        <a:rPr lang="es-MX" baseline="0" dirty="0" smtClean="0"/>
                        <a:t> le asigna un valor a la información, puede ser: Pública, Reservada o Confidencial</a:t>
                      </a:r>
                      <a:endParaRPr lang="es-MX" dirty="0"/>
                    </a:p>
                  </a:txBody>
                  <a:tcPr>
                    <a:solidFill>
                      <a:srgbClr val="0066FF">
                        <a:alpha val="5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dirty="0" smtClean="0"/>
                        <a:t>Se da una ubicación dentro</a:t>
                      </a:r>
                      <a:r>
                        <a:rPr lang="es-MX" baseline="0" dirty="0" smtClean="0"/>
                        <a:t> del Cuadro General de Clasificación Archivística  y se asigna una nomenclatura que permita su identificación</a:t>
                      </a:r>
                      <a:endParaRPr lang="es-MX" dirty="0"/>
                    </a:p>
                  </a:txBody>
                  <a:tcPr>
                    <a:solidFill>
                      <a:srgbClr val="0066FF">
                        <a:alpha val="56000"/>
                      </a:srgbClr>
                    </a:solidFill>
                  </a:tcPr>
                </a:tc>
              </a:tr>
              <a:tr h="475470">
                <a:tc>
                  <a:txBody>
                    <a:bodyPr/>
                    <a:lstStyle/>
                    <a:p>
                      <a:pPr algn="just"/>
                      <a:r>
                        <a:rPr lang="es-MX" dirty="0" smtClean="0"/>
                        <a:t>La</a:t>
                      </a:r>
                      <a:r>
                        <a:rPr lang="es-MX" baseline="0" dirty="0" smtClean="0"/>
                        <a:t> Ley General de Transparencia, la Ley Federal de Transparencia , sus Reglamentos y otras disposiciones, son las que regulan la clasificación de la información.</a:t>
                      </a:r>
                      <a:endParaRPr lang="es-MX" dirty="0"/>
                    </a:p>
                  </a:txBody>
                  <a:tcPr>
                    <a:solidFill>
                      <a:srgbClr val="0066FF">
                        <a:alpha val="5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dirty="0" smtClean="0"/>
                        <a:t>La Ley Federal de Archivos, Reglamento,</a:t>
                      </a:r>
                      <a:r>
                        <a:rPr lang="es-MX" baseline="0" dirty="0" smtClean="0"/>
                        <a:t> Lineamientos y otras disposiciones regulan los procesos archivísticos.</a:t>
                      </a:r>
                      <a:endParaRPr lang="es-MX" dirty="0"/>
                    </a:p>
                  </a:txBody>
                  <a:tcPr>
                    <a:solidFill>
                      <a:srgbClr val="0066FF">
                        <a:alpha val="56000"/>
                      </a:srgbClr>
                    </a:solidFill>
                  </a:tcPr>
                </a:tc>
              </a:tr>
            </a:tbl>
          </a:graphicData>
        </a:graphic>
      </p:graphicFrame>
      <p:cxnSp>
        <p:nvCxnSpPr>
          <p:cNvPr id="6" name="5 Conector recto"/>
          <p:cNvCxnSpPr/>
          <p:nvPr/>
        </p:nvCxnSpPr>
        <p:spPr bwMode="auto">
          <a:xfrm>
            <a:off x="0" y="6165304"/>
            <a:ext cx="4139952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6 Conector recto"/>
          <p:cNvCxnSpPr/>
          <p:nvPr/>
        </p:nvCxnSpPr>
        <p:spPr bwMode="auto">
          <a:xfrm>
            <a:off x="5004048" y="6165304"/>
            <a:ext cx="4139952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95514-AC4A-4B07-9DEB-8347CE7BDC46}" type="slidenum">
              <a:rPr lang="es-MX" smtClean="0"/>
              <a:t>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53145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36104"/>
          </a:xfrm>
        </p:spPr>
        <p:txBody>
          <a:bodyPr/>
          <a:lstStyle/>
          <a:p>
            <a:r>
              <a:rPr lang="es-MX" sz="2800" dirty="0">
                <a:latin typeface="Soberana Sans" pitchFamily="50" charset="0"/>
              </a:rPr>
              <a:t>¿</a:t>
            </a:r>
            <a:r>
              <a:rPr lang="es-MX" sz="2800" dirty="0" smtClean="0">
                <a:latin typeface="Soberana Sans" pitchFamily="50" charset="0"/>
              </a:rPr>
              <a:t>ES OBLIGATORIO CLASIFICAR LOS ARCHIVOS?</a:t>
            </a:r>
            <a:endParaRPr lang="es-MX" sz="2800" dirty="0">
              <a:latin typeface="Soberana Sans" pitchFamily="50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639372"/>
            <a:ext cx="8229600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es-MX" sz="4400" b="1" dirty="0" smtClean="0"/>
              <a:t>SI.</a:t>
            </a:r>
            <a:r>
              <a:rPr lang="es-MX" dirty="0" smtClean="0"/>
              <a:t> La </a:t>
            </a:r>
            <a:r>
              <a:rPr lang="es-MX" b="1" dirty="0" smtClean="0"/>
              <a:t>Constitución Política de los Estados Unidos Mexicanos</a:t>
            </a:r>
            <a:r>
              <a:rPr lang="es-MX" dirty="0" smtClean="0"/>
              <a:t>, en el artículo 6º, inciso A, fracción V, establece </a:t>
            </a:r>
            <a:r>
              <a:rPr lang="es-MX" b="1" dirty="0" smtClean="0"/>
              <a:t>que los sujetos deberán preservar sus documentos en archivos administrativos actualizados.</a:t>
            </a:r>
          </a:p>
          <a:p>
            <a:pPr marL="0" indent="0" algn="just">
              <a:buNone/>
            </a:pPr>
            <a:endParaRPr lang="es-MX" b="1" dirty="0"/>
          </a:p>
          <a:p>
            <a:pPr marL="0" indent="0" algn="just">
              <a:buNone/>
            </a:pPr>
            <a:r>
              <a:rPr lang="es-MX" dirty="0" smtClean="0"/>
              <a:t>La </a:t>
            </a:r>
            <a:r>
              <a:rPr lang="es-MX" b="1" dirty="0" smtClean="0"/>
              <a:t>Ley Federal de Archivos, </a:t>
            </a:r>
            <a:r>
              <a:rPr lang="es-MX" dirty="0" smtClean="0"/>
              <a:t>los artículos 6º, 8º, 14º y 18º.</a:t>
            </a:r>
          </a:p>
          <a:p>
            <a:pPr marL="0" indent="0" algn="just">
              <a:buNone/>
            </a:pPr>
            <a:endParaRPr lang="es-MX" dirty="0"/>
          </a:p>
        </p:txBody>
      </p:sp>
      <p:cxnSp>
        <p:nvCxnSpPr>
          <p:cNvPr id="5" name="4 Conector recto"/>
          <p:cNvCxnSpPr/>
          <p:nvPr/>
        </p:nvCxnSpPr>
        <p:spPr bwMode="auto">
          <a:xfrm>
            <a:off x="0" y="6165304"/>
            <a:ext cx="4139952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5 Conector recto"/>
          <p:cNvCxnSpPr/>
          <p:nvPr/>
        </p:nvCxnSpPr>
        <p:spPr bwMode="auto">
          <a:xfrm>
            <a:off x="5004048" y="6165304"/>
            <a:ext cx="4139952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95514-AC4A-4B07-9DEB-8347CE7BDC46}" type="slidenum">
              <a:rPr lang="es-MX" smtClean="0"/>
              <a:t>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7893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s-MX" dirty="0" smtClean="0"/>
              <a:t>… continúa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MX" dirty="0" smtClean="0"/>
              <a:t>Los</a:t>
            </a:r>
            <a:r>
              <a:rPr lang="es-MX" b="1" dirty="0" smtClean="0"/>
              <a:t> Lineamientos Generales para la Organización y Conservación de los Archivos del Poder Ejecutivo Federal</a:t>
            </a:r>
            <a:r>
              <a:rPr lang="es-MX" dirty="0" smtClean="0"/>
              <a:t>, en sus lineamientos 3º, 6º, 7º, 8º, 12º, 14º y 21º.</a:t>
            </a:r>
          </a:p>
          <a:p>
            <a:pPr marL="0" indent="0" algn="just">
              <a:buNone/>
            </a:pPr>
            <a:r>
              <a:rPr lang="es-MX" dirty="0" smtClean="0"/>
              <a:t>El </a:t>
            </a:r>
            <a:r>
              <a:rPr lang="es-MX" b="1" dirty="0" smtClean="0"/>
              <a:t>Manual Administrativo de aplicación general en las materias de Transparencia y Archivos</a:t>
            </a:r>
            <a:r>
              <a:rPr lang="es-MX" dirty="0" smtClean="0"/>
              <a:t>, Archivo de Trámite.</a:t>
            </a:r>
            <a:endParaRPr lang="es-MX" dirty="0"/>
          </a:p>
        </p:txBody>
      </p:sp>
      <p:cxnSp>
        <p:nvCxnSpPr>
          <p:cNvPr id="4" name="3 Conector recto"/>
          <p:cNvCxnSpPr/>
          <p:nvPr/>
        </p:nvCxnSpPr>
        <p:spPr bwMode="auto">
          <a:xfrm>
            <a:off x="0" y="6165304"/>
            <a:ext cx="4139952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" name="4 Conector recto"/>
          <p:cNvCxnSpPr/>
          <p:nvPr/>
        </p:nvCxnSpPr>
        <p:spPr bwMode="auto">
          <a:xfrm>
            <a:off x="5004048" y="6165304"/>
            <a:ext cx="4139952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95514-AC4A-4B07-9DEB-8347CE7BDC46}" type="slidenum">
              <a:rPr lang="es-MX" smtClean="0"/>
              <a:t>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18542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52128"/>
          </a:xfrm>
        </p:spPr>
        <p:txBody>
          <a:bodyPr>
            <a:normAutofit fontScale="90000"/>
          </a:bodyPr>
          <a:lstStyle/>
          <a:p>
            <a:r>
              <a:rPr lang="es-MX" sz="3600" dirty="0" smtClean="0">
                <a:latin typeface="Soberana Sans" pitchFamily="50" charset="0"/>
              </a:rPr>
              <a:t>¿COMO PODEMOS CLASIFICAR, DOCUMENTOS O EXPEDIENTES?</a:t>
            </a:r>
            <a:endParaRPr lang="es-MX" sz="3600" dirty="0">
              <a:latin typeface="Soberana Sans" pitchFamily="50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MX" dirty="0" smtClean="0"/>
              <a:t>No existen fórmulas para hacerlo de manera inmediata o asignarle cualquier nomenclatura.</a:t>
            </a:r>
          </a:p>
          <a:p>
            <a:pPr marL="0" indent="0" algn="just">
              <a:buNone/>
            </a:pPr>
            <a:r>
              <a:rPr lang="es-MX" dirty="0" smtClean="0"/>
              <a:t>El instrumento que se debe utilizar es el Cuadro General de Clasificación Archivística. El instrumento se ha distribuido, además se encuentra en el Portal de Obligaciones de Transparencia: </a:t>
            </a:r>
            <a:r>
              <a:rPr lang="es-MX" dirty="0" smtClean="0">
                <a:hlinkClick r:id="rId2"/>
              </a:rPr>
              <a:t>http://www.profedet.gob.mx/profedet/archivos/POT/info_relevante/cuadro_general.pdf</a:t>
            </a:r>
            <a:endParaRPr lang="es-MX" dirty="0"/>
          </a:p>
        </p:txBody>
      </p:sp>
      <p:cxnSp>
        <p:nvCxnSpPr>
          <p:cNvPr id="4" name="3 Conector recto"/>
          <p:cNvCxnSpPr/>
          <p:nvPr/>
        </p:nvCxnSpPr>
        <p:spPr bwMode="auto">
          <a:xfrm>
            <a:off x="0" y="6165304"/>
            <a:ext cx="4139952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" name="4 Conector recto"/>
          <p:cNvCxnSpPr/>
          <p:nvPr/>
        </p:nvCxnSpPr>
        <p:spPr bwMode="auto">
          <a:xfrm>
            <a:off x="5004048" y="6165304"/>
            <a:ext cx="4139952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95514-AC4A-4B07-9DEB-8347CE7BDC46}" type="slidenum">
              <a:rPr lang="es-MX" smtClean="0"/>
              <a:t>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18424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1318</TotalTime>
  <Words>1064</Words>
  <Application>Microsoft Office PowerPoint</Application>
  <PresentationFormat>Presentación en pantalla (4:3)</PresentationFormat>
  <Paragraphs>122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0" baseType="lpstr">
      <vt:lpstr>Tema de Office</vt:lpstr>
      <vt:lpstr>PROCURADURÍA FEDERAL DE LA DEFENSA DEL TRABAJO</vt:lpstr>
      <vt:lpstr>¿QUÉ ES LA CLASIFICACIÓN?</vt:lpstr>
      <vt:lpstr>Presentación de PowerPoint</vt:lpstr>
      <vt:lpstr>PORQUE CLASIFICAR POR FUNCIONES</vt:lpstr>
      <vt:lpstr>Presentación de PowerPoint</vt:lpstr>
      <vt:lpstr>CLASIFICAR VS CLASIFICAR</vt:lpstr>
      <vt:lpstr>¿ES OBLIGATORIO CLASIFICAR LOS ARCHIVOS?</vt:lpstr>
      <vt:lpstr>… continúa</vt:lpstr>
      <vt:lpstr>¿COMO PODEMOS CLASIFICAR, DOCUMENTOS O EXPEDIENTES?</vt:lpstr>
      <vt:lpstr>… continúa</vt:lpstr>
      <vt:lpstr>… continúa</vt:lpstr>
      <vt:lpstr>… continúa</vt:lpstr>
      <vt:lpstr>… continúa</vt:lpstr>
      <vt:lpstr>… continúa</vt:lpstr>
      <vt:lpstr>… continúa</vt:lpstr>
      <vt:lpstr>¿Cómo clasificar? ¿Cómo saber que “número” le corresponde?</vt:lpstr>
      <vt:lpstr>… continúa</vt:lpstr>
      <vt:lpstr>… continúa</vt:lpstr>
      <vt:lpstr>… continúa</vt:lpstr>
    </vt:vector>
  </TitlesOfParts>
  <Company>STPS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PROCURADURÍA FEDERAL DE LA DEFENSA DEL TRABAJO</dc:title>
  <dc:creator>DMARTINEZB</dc:creator>
  <cp:lastModifiedBy>DMARTINEZB</cp:lastModifiedBy>
  <cp:revision>37</cp:revision>
  <dcterms:created xsi:type="dcterms:W3CDTF">2015-10-05T14:53:55Z</dcterms:created>
  <dcterms:modified xsi:type="dcterms:W3CDTF">2015-10-20T17:19:32Z</dcterms:modified>
</cp:coreProperties>
</file>